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5" r:id="rId2"/>
    <p:sldId id="315" r:id="rId3"/>
    <p:sldId id="349" r:id="rId4"/>
    <p:sldId id="507" r:id="rId5"/>
    <p:sldId id="541" r:id="rId6"/>
    <p:sldId id="334" r:id="rId7"/>
    <p:sldId id="432" r:id="rId8"/>
    <p:sldId id="326" r:id="rId9"/>
    <p:sldId id="319" r:id="rId10"/>
    <p:sldId id="478" r:id="rId11"/>
  </p:sldIdLst>
  <p:sldSz cx="9144000" cy="6858000" type="screen4x3"/>
  <p:notesSz cx="6858000" cy="9144000"/>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buFont typeface="Arial" pitchFamily="34" charset="0"/>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buFont typeface="Arial" pitchFamily="34" charset="0"/>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buFont typeface="Arial" pitchFamily="34" charset="0"/>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buFont typeface="Arial" pitchFamily="34" charset="0"/>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62" d="100"/>
          <a:sy n="62" d="100"/>
        </p:scale>
        <p:origin x="-917" y="-96"/>
      </p:cViewPr>
      <p:guideLst>
        <p:guide orient="horz" pos="1974"/>
        <p:guide pos="2808"/>
      </p:guideLst>
    </p:cSldViewPr>
  </p:slideViewPr>
  <p:notesTextViewPr>
    <p:cViewPr>
      <p:scale>
        <a:sx n="100" d="100"/>
        <a:sy n="100" d="100"/>
      </p:scale>
      <p:origin x="0" y="0"/>
    </p:cViewPr>
  </p:notesTextViewPr>
  <p:gridSpacing cx="73733025" cy="737330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p:cNvSpPr>
          <p:nvPr>
            <p:ph type="hdr" sz="quarter"/>
          </p:nvPr>
        </p:nvSpPr>
        <p:spPr>
          <a:xfrm>
            <a:off x="0" y="0"/>
            <a:ext cx="2971800" cy="457200"/>
          </a:xfrm>
          <a:prstGeom prst="rect">
            <a:avLst/>
          </a:prstGeom>
          <a:noFill/>
          <a:ln w="9525">
            <a:noFill/>
          </a:ln>
        </p:spPr>
        <p:txBody>
          <a:bodyPr/>
          <a:lstStyle>
            <a:lvl1pPr>
              <a:defRPr noProof="1">
                <a:ea typeface="宋体" panose="02010600030101010101" pitchFamily="2" charset="-122"/>
              </a:defRPr>
            </a:lvl1pPr>
          </a:lstStyle>
          <a:p>
            <a:endParaRPr/>
          </a:p>
        </p:txBody>
      </p:sp>
      <p:sp>
        <p:nvSpPr>
          <p:cNvPr id="4099" name="Rectangle 3"/>
          <p:cNvSpPr>
            <a:spLocks noGrp="1"/>
          </p:cNvSpPr>
          <p:nvPr>
            <p:ph type="dt" idx="1"/>
          </p:nvPr>
        </p:nvSpPr>
        <p:spPr>
          <a:xfrm>
            <a:off x="3884613" y="0"/>
            <a:ext cx="2971800" cy="457200"/>
          </a:xfrm>
          <a:prstGeom prst="rect">
            <a:avLst/>
          </a:prstGeom>
          <a:noFill/>
          <a:ln w="9525">
            <a:noFill/>
          </a:ln>
        </p:spPr>
        <p:txBody>
          <a:bodyPr/>
          <a:lstStyle>
            <a:lvl1pPr>
              <a:defRPr sz="1200" noProof="1">
                <a:ea typeface="宋体" panose="02010600030101010101" pitchFamily="2" charset="-122"/>
              </a:defRPr>
            </a:lvl1pPr>
          </a:lstStyle>
          <a:p>
            <a:endParaRPr/>
          </a:p>
        </p:txBody>
      </p:sp>
      <p:sp>
        <p:nvSpPr>
          <p:cNvPr id="2052" name="Rectangle 4"/>
          <p:cNvSpPr>
            <a:spLocks noGrp="1" noChangeArrowheads="1"/>
          </p:cNvSpPr>
          <p:nvPr>
            <p:ph type="sldImg" idx="4294967295"/>
          </p:nvPr>
        </p:nvSpPr>
        <p:spPr bwMode="auto">
          <a:xfrm>
            <a:off x="1143000" y="685800"/>
            <a:ext cx="4572000" cy="3429000"/>
          </a:xfrm>
          <a:prstGeom prst="rect">
            <a:avLst/>
          </a:prstGeom>
          <a:noFill/>
          <a:ln w="9525">
            <a:noFill/>
            <a:miter lim="800000"/>
            <a:headEnd/>
            <a:tailEnd/>
          </a:ln>
        </p:spPr>
      </p:sp>
      <p:sp>
        <p:nvSpPr>
          <p:cNvPr id="2053" name="Rectangle 5"/>
          <p:cNvSpPr>
            <a:spLocks noGrp="1" noChangeArrowheads="1"/>
          </p:cNvSpPr>
          <p:nvPr/>
        </p:nvSpPr>
        <p:spPr bwMode="auto">
          <a:xfrm>
            <a:off x="685800" y="4343400"/>
            <a:ext cx="5486400" cy="4114800"/>
          </a:xfrm>
          <a:prstGeom prst="rect">
            <a:avLst/>
          </a:prstGeom>
          <a:noFill/>
          <a:ln w="9525">
            <a:noFill/>
            <a:miter lim="800000"/>
            <a:headEnd/>
            <a:tailEnd/>
          </a:ln>
        </p:spPr>
        <p:txBody>
          <a:bodyPr anchor="ct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p:cNvSpPr>
          <p:nvPr>
            <p:ph type="ftr" sz="quarter" idx="4"/>
          </p:nvPr>
        </p:nvSpPr>
        <p:spPr>
          <a:xfrm>
            <a:off x="0" y="8685213"/>
            <a:ext cx="2971800" cy="457200"/>
          </a:xfrm>
          <a:prstGeom prst="rect">
            <a:avLst/>
          </a:prstGeom>
          <a:noFill/>
          <a:ln w="9525">
            <a:noFill/>
          </a:ln>
        </p:spPr>
        <p:txBody>
          <a:bodyPr anchor="b"/>
          <a:lstStyle>
            <a:lvl1pPr>
              <a:defRPr sz="1200" noProof="1">
                <a:ea typeface="宋体" panose="02010600030101010101" pitchFamily="2" charset="-122"/>
              </a:defRPr>
            </a:lvl1pPr>
          </a:lstStyle>
          <a:p>
            <a:endParaRPr/>
          </a:p>
        </p:txBody>
      </p:sp>
      <p:sp>
        <p:nvSpPr>
          <p:cNvPr id="4103" name="Rectangle 7"/>
          <p:cNvSpPr>
            <a:spLocks noGrp="1"/>
          </p:cNvSpPr>
          <p:nvPr>
            <p:ph type="sldNum" sz="quarter" idx="5"/>
          </p:nvPr>
        </p:nvSpPr>
        <p:spPr>
          <a:xfrm>
            <a:off x="3884613" y="8685213"/>
            <a:ext cx="2971800" cy="457200"/>
          </a:xfrm>
          <a:prstGeom prst="rect">
            <a:avLst/>
          </a:prstGeom>
          <a:noFill/>
          <a:ln w="9525">
            <a:noFill/>
          </a:ln>
        </p:spPr>
        <p:txBody>
          <a:bodyPr vert="horz" wrap="square" lIns="91440" tIns="45720" rIns="91440" bIns="45720" numCol="1" anchor="b" anchorCtr="0" compatLnSpc="1">
            <a:prstTxWarp prst="textNoShape">
              <a:avLst/>
            </a:prstTxWarp>
          </a:bodyPr>
          <a:lstStyle>
            <a:lvl1pPr>
              <a:defRPr sz="1200"/>
            </a:lvl1pPr>
          </a:lstStyle>
          <a:p>
            <a:fld id="{F0126828-9BBD-4813-B77E-84B2C26088FD}" type="slidenum">
              <a:rPr lang="zh-CN" altLang="en-US"/>
              <a:pPr/>
              <a:t>‹Nº›</a:t>
            </a:fld>
            <a:endParaRPr lang="zh-CN" altLang="en-US"/>
          </a:p>
        </p:txBody>
      </p:sp>
    </p:spTree>
  </p:cSld>
  <p:clrMap bg1="lt1" tx1="dk1" bg2="lt2" tx2="dk2" accent1="accent1" accent2="accent2" accent3="accent3" accent4="accent4" accent5="accent5" accent6="accent6" hlink="hlink" folHlink="folHlink"/>
  <p:notesStyle>
    <a:lvl1pPr algn="l" defTabSz="0" rtl="0" fontAlgn="base">
      <a:spcBef>
        <a:spcPct val="0"/>
      </a:spcBef>
      <a:spcAft>
        <a:spcPct val="0"/>
      </a:spcAft>
      <a:defRPr sz="1200" kern="1200">
        <a:solidFill>
          <a:schemeClr val="tx1"/>
        </a:solidFill>
        <a:latin typeface="Arial" pitchFamily="34" charset="0"/>
      </a:defRPr>
    </a:lvl1pPr>
    <a:lvl2pPr lvl="1" algn="l" defTabSz="0" rtl="0" fontAlgn="base">
      <a:spcBef>
        <a:spcPct val="0"/>
      </a:spcBef>
      <a:spcAft>
        <a:spcPct val="0"/>
      </a:spcAft>
      <a:defRPr sz="1200" kern="1200">
        <a:solidFill>
          <a:schemeClr val="tx1"/>
        </a:solidFill>
        <a:latin typeface="Arial" pitchFamily="34" charset="0"/>
      </a:defRPr>
    </a:lvl2pPr>
    <a:lvl3pPr lvl="2" algn="l" defTabSz="0" rtl="0" fontAlgn="base">
      <a:spcBef>
        <a:spcPct val="0"/>
      </a:spcBef>
      <a:spcAft>
        <a:spcPct val="0"/>
      </a:spcAft>
      <a:defRPr sz="1200" kern="1200">
        <a:solidFill>
          <a:schemeClr val="tx1"/>
        </a:solidFill>
        <a:latin typeface="Arial" pitchFamily="34" charset="0"/>
      </a:defRPr>
    </a:lvl3pPr>
    <a:lvl4pPr lvl="3" algn="l" defTabSz="0" rtl="0" fontAlgn="base">
      <a:spcBef>
        <a:spcPct val="0"/>
      </a:spcBef>
      <a:spcAft>
        <a:spcPct val="0"/>
      </a:spcAft>
      <a:defRPr sz="1200" kern="1200">
        <a:solidFill>
          <a:schemeClr val="tx1"/>
        </a:solidFill>
        <a:latin typeface="Arial" pitchFamily="34" charset="0"/>
      </a:defRPr>
    </a:lvl4pPr>
    <a:lvl5pPr lvl="4" algn="l" defTabSz="0" rtl="0" fontAlgn="base">
      <a:spcBef>
        <a:spcPct val="0"/>
      </a:spcBef>
      <a:spcAft>
        <a:spcPct val="0"/>
      </a:spcAft>
      <a:defRPr sz="1200" kern="1200">
        <a:solidFill>
          <a:schemeClr val="tx1"/>
        </a:solidFill>
        <a:latin typeface="Arial" pitchFamily="34" charset="0"/>
      </a:defRPr>
    </a:lvl5pPr>
    <a:lvl6pPr marL="2286000" lvl="5" indent="0" defTabSz="0" fontAlgn="base">
      <a:defRPr sz="1200" kern="1200"/>
    </a:lvl6pPr>
    <a:lvl7pPr marL="2743200" lvl="6" indent="0" defTabSz="0" fontAlgn="base">
      <a:defRPr sz="1200" kern="1200"/>
    </a:lvl7pPr>
    <a:lvl8pPr marL="3200400" lvl="7" indent="0" defTabSz="0" fontAlgn="base">
      <a:defRPr sz="1200" kern="1200"/>
    </a:lvl8pPr>
    <a:lvl9pPr marL="3657600" lvl="8" indent="0" defTabSz="0" fontAlgn="base">
      <a:defRPr sz="1200" kern="1200"/>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Rectangle 4"/>
          <p:cNvSpPr>
            <a:spLocks noGrp="1"/>
          </p:cNvSpPr>
          <p:nvPr>
            <p:ph type="dt" sz="half" idx="10"/>
          </p:nvPr>
        </p:nvSpPr>
        <p:spPr>
          <a:ln/>
        </p:spPr>
        <p:txBody>
          <a:bodyPr/>
          <a:lstStyle>
            <a:lvl1pPr>
              <a:defRPr/>
            </a:lvl1pPr>
          </a:lstStyle>
          <a:p>
            <a:endParaRPr/>
          </a:p>
        </p:txBody>
      </p:sp>
      <p:sp>
        <p:nvSpPr>
          <p:cNvPr id="5" name="Rectangle 6"/>
          <p:cNvSpPr>
            <a:spLocks noGrp="1"/>
          </p:cNvSpPr>
          <p:nvPr>
            <p:ph type="sldNum" sz="quarter" idx="11"/>
          </p:nvPr>
        </p:nvSpPr>
        <p:spPr>
          <a:ln/>
        </p:spPr>
        <p:txBody>
          <a:bodyPr/>
          <a:lstStyle>
            <a:lvl1pPr>
              <a:defRPr/>
            </a:lvl1pPr>
          </a:lstStyle>
          <a:p>
            <a:fld id="{7E1153BE-891F-417F-B339-7CB71AA0E3ED}" type="slidenum">
              <a:rPr lang="zh-CN" altLang="en-US"/>
              <a:pPr/>
              <a:t>‹Nº›</a:t>
            </a:fld>
            <a:endParaRPr lang="zh-CN" altLang="en-US">
              <a:latin typeface="Arial" pitchFamily="34" charset="0"/>
            </a:endParaRPr>
          </a:p>
        </p:txBody>
      </p:sp>
      <p:sp>
        <p:nvSpPr>
          <p:cNvPr id="6"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Rectangle 4"/>
          <p:cNvSpPr>
            <a:spLocks noGrp="1"/>
          </p:cNvSpPr>
          <p:nvPr>
            <p:ph type="dt" sz="half" idx="10"/>
          </p:nvPr>
        </p:nvSpPr>
        <p:spPr>
          <a:ln/>
        </p:spPr>
        <p:txBody>
          <a:bodyPr/>
          <a:lstStyle>
            <a:lvl1pPr>
              <a:defRPr/>
            </a:lvl1pPr>
          </a:lstStyle>
          <a:p>
            <a:endParaRPr/>
          </a:p>
        </p:txBody>
      </p:sp>
      <p:sp>
        <p:nvSpPr>
          <p:cNvPr id="5" name="Rectangle 6"/>
          <p:cNvSpPr>
            <a:spLocks noGrp="1"/>
          </p:cNvSpPr>
          <p:nvPr>
            <p:ph type="sldNum" sz="quarter" idx="11"/>
          </p:nvPr>
        </p:nvSpPr>
        <p:spPr>
          <a:ln/>
        </p:spPr>
        <p:txBody>
          <a:bodyPr/>
          <a:lstStyle>
            <a:lvl1pPr>
              <a:defRPr/>
            </a:lvl1pPr>
          </a:lstStyle>
          <a:p>
            <a:fld id="{8A667231-FFED-4844-A1BC-6715D6B408BA}" type="slidenum">
              <a:rPr lang="zh-CN" altLang="en-US"/>
              <a:pPr/>
              <a:t>‹Nº›</a:t>
            </a:fld>
            <a:endParaRPr lang="zh-CN" altLang="en-US">
              <a:latin typeface="Arial" pitchFamily="34" charset="0"/>
            </a:endParaRPr>
          </a:p>
        </p:txBody>
      </p:sp>
      <p:sp>
        <p:nvSpPr>
          <p:cNvPr id="6"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91300" y="350838"/>
            <a:ext cx="2095500" cy="597376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304800" y="350838"/>
            <a:ext cx="6165022" cy="597376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Rectangle 4"/>
          <p:cNvSpPr>
            <a:spLocks noGrp="1"/>
          </p:cNvSpPr>
          <p:nvPr>
            <p:ph type="dt" sz="half" idx="10"/>
          </p:nvPr>
        </p:nvSpPr>
        <p:spPr>
          <a:ln/>
        </p:spPr>
        <p:txBody>
          <a:bodyPr/>
          <a:lstStyle>
            <a:lvl1pPr>
              <a:defRPr/>
            </a:lvl1pPr>
          </a:lstStyle>
          <a:p>
            <a:endParaRPr/>
          </a:p>
        </p:txBody>
      </p:sp>
      <p:sp>
        <p:nvSpPr>
          <p:cNvPr id="5" name="Rectangle 6"/>
          <p:cNvSpPr>
            <a:spLocks noGrp="1"/>
          </p:cNvSpPr>
          <p:nvPr>
            <p:ph type="sldNum" sz="quarter" idx="11"/>
          </p:nvPr>
        </p:nvSpPr>
        <p:spPr>
          <a:ln/>
        </p:spPr>
        <p:txBody>
          <a:bodyPr/>
          <a:lstStyle>
            <a:lvl1pPr>
              <a:defRPr/>
            </a:lvl1pPr>
          </a:lstStyle>
          <a:p>
            <a:fld id="{B97DF0B8-F044-4282-9E47-421CB5EF20E5}" type="slidenum">
              <a:rPr lang="zh-CN" altLang="en-US"/>
              <a:pPr/>
              <a:t>‹Nº›</a:t>
            </a:fld>
            <a:endParaRPr lang="zh-CN" altLang="en-US">
              <a:latin typeface="Arial" pitchFamily="34" charset="0"/>
            </a:endParaRPr>
          </a:p>
        </p:txBody>
      </p:sp>
      <p:sp>
        <p:nvSpPr>
          <p:cNvPr id="6"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标题，两项小型内容和一项型大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quarter" idx="1"/>
          </p:nvPr>
        </p:nvSpPr>
        <p:spPr>
          <a:xfrm>
            <a:off x="628650" y="1825625"/>
            <a:ext cx="3886200" cy="2098675"/>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quarter" idx="2"/>
          </p:nvPr>
        </p:nvSpPr>
        <p:spPr>
          <a:xfrm>
            <a:off x="628650" y="4076700"/>
            <a:ext cx="3886200" cy="21002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内容占位符 4"/>
          <p:cNvSpPr>
            <a:spLocks noGrp="1"/>
          </p:cNvSpPr>
          <p:nvPr>
            <p:ph sz="half" idx="3"/>
          </p:nvPr>
        </p:nvSpPr>
        <p:spPr>
          <a:xfrm>
            <a:off x="4629150" y="1825625"/>
            <a:ext cx="38862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6" name="Rectangle 4"/>
          <p:cNvSpPr>
            <a:spLocks noGrp="1"/>
          </p:cNvSpPr>
          <p:nvPr>
            <p:ph type="dt" sz="half" idx="10"/>
          </p:nvPr>
        </p:nvSpPr>
        <p:spPr>
          <a:ln/>
        </p:spPr>
        <p:txBody>
          <a:bodyPr/>
          <a:lstStyle>
            <a:lvl1pPr>
              <a:defRPr/>
            </a:lvl1pPr>
          </a:lstStyle>
          <a:p>
            <a:endParaRPr/>
          </a:p>
        </p:txBody>
      </p:sp>
      <p:sp>
        <p:nvSpPr>
          <p:cNvPr id="7" name="Rectangle 6"/>
          <p:cNvSpPr>
            <a:spLocks noGrp="1"/>
          </p:cNvSpPr>
          <p:nvPr>
            <p:ph type="sldNum" sz="quarter" idx="11"/>
          </p:nvPr>
        </p:nvSpPr>
        <p:spPr>
          <a:ln/>
        </p:spPr>
        <p:txBody>
          <a:bodyPr/>
          <a:lstStyle>
            <a:lvl1pPr>
              <a:defRPr/>
            </a:lvl1pPr>
          </a:lstStyle>
          <a:p>
            <a:fld id="{5870F4B6-29BC-49D4-8B67-017C12CF857D}" type="slidenum">
              <a:rPr lang="zh-CN" altLang="en-US"/>
              <a:pPr/>
              <a:t>‹Nº›</a:t>
            </a:fld>
            <a:endParaRPr lang="zh-CN" altLang="en-US">
              <a:latin typeface="Arial" pitchFamily="34" charset="0"/>
            </a:endParaRPr>
          </a:p>
        </p:txBody>
      </p:sp>
      <p:sp>
        <p:nvSpPr>
          <p:cNvPr id="8"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quarter" idx="1"/>
          </p:nvPr>
        </p:nvSpPr>
        <p:spPr>
          <a:xfrm>
            <a:off x="628650" y="1825625"/>
            <a:ext cx="3886200" cy="2098675"/>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quarter" idx="2"/>
          </p:nvPr>
        </p:nvSpPr>
        <p:spPr>
          <a:xfrm>
            <a:off x="4629150" y="1825625"/>
            <a:ext cx="3886200" cy="2098675"/>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内容占位符 4"/>
          <p:cNvSpPr>
            <a:spLocks noGrp="1"/>
          </p:cNvSpPr>
          <p:nvPr>
            <p:ph sz="quarter" idx="3"/>
          </p:nvPr>
        </p:nvSpPr>
        <p:spPr>
          <a:xfrm>
            <a:off x="628650" y="4076700"/>
            <a:ext cx="3886200" cy="21002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6" name="内容占位符 5"/>
          <p:cNvSpPr>
            <a:spLocks noGrp="1"/>
          </p:cNvSpPr>
          <p:nvPr>
            <p:ph sz="quarter" idx="4"/>
          </p:nvPr>
        </p:nvSpPr>
        <p:spPr>
          <a:xfrm>
            <a:off x="4629150" y="4076700"/>
            <a:ext cx="3886200" cy="2100263"/>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Rectangle 4"/>
          <p:cNvSpPr>
            <a:spLocks noGrp="1"/>
          </p:cNvSpPr>
          <p:nvPr>
            <p:ph type="dt" sz="half" idx="10"/>
          </p:nvPr>
        </p:nvSpPr>
        <p:spPr>
          <a:ln/>
        </p:spPr>
        <p:txBody>
          <a:bodyPr/>
          <a:lstStyle>
            <a:lvl1pPr>
              <a:defRPr/>
            </a:lvl1pPr>
          </a:lstStyle>
          <a:p>
            <a:endParaRPr/>
          </a:p>
        </p:txBody>
      </p:sp>
      <p:sp>
        <p:nvSpPr>
          <p:cNvPr id="8" name="Rectangle 6"/>
          <p:cNvSpPr>
            <a:spLocks noGrp="1"/>
          </p:cNvSpPr>
          <p:nvPr>
            <p:ph type="sldNum" sz="quarter" idx="11"/>
          </p:nvPr>
        </p:nvSpPr>
        <p:spPr>
          <a:ln/>
        </p:spPr>
        <p:txBody>
          <a:bodyPr/>
          <a:lstStyle>
            <a:lvl1pPr>
              <a:defRPr/>
            </a:lvl1pPr>
          </a:lstStyle>
          <a:p>
            <a:fld id="{AD2C13F5-D741-410F-821D-A321F69FA803}" type="slidenum">
              <a:rPr lang="zh-CN" altLang="en-US"/>
              <a:pPr/>
              <a:t>‹Nº›</a:t>
            </a:fld>
            <a:endParaRPr lang="zh-CN" altLang="en-US">
              <a:latin typeface="Arial" pitchFamily="34" charset="0"/>
            </a:endParaRPr>
          </a:p>
        </p:txBody>
      </p:sp>
      <p:sp>
        <p:nvSpPr>
          <p:cNvPr id="9"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Rectangle 4"/>
          <p:cNvSpPr>
            <a:spLocks noGrp="1"/>
          </p:cNvSpPr>
          <p:nvPr>
            <p:ph type="dt" sz="half" idx="10"/>
          </p:nvPr>
        </p:nvSpPr>
        <p:spPr>
          <a:ln/>
        </p:spPr>
        <p:txBody>
          <a:bodyPr/>
          <a:lstStyle>
            <a:lvl1pPr>
              <a:defRPr/>
            </a:lvl1pPr>
          </a:lstStyle>
          <a:p>
            <a:endParaRPr/>
          </a:p>
        </p:txBody>
      </p:sp>
      <p:sp>
        <p:nvSpPr>
          <p:cNvPr id="5" name="Rectangle 6"/>
          <p:cNvSpPr>
            <a:spLocks noGrp="1"/>
          </p:cNvSpPr>
          <p:nvPr>
            <p:ph type="sldNum" sz="quarter" idx="11"/>
          </p:nvPr>
        </p:nvSpPr>
        <p:spPr>
          <a:ln/>
        </p:spPr>
        <p:txBody>
          <a:bodyPr/>
          <a:lstStyle>
            <a:lvl1pPr>
              <a:defRPr/>
            </a:lvl1pPr>
          </a:lstStyle>
          <a:p>
            <a:fld id="{A59D2A52-4940-4820-88EE-036181E1EAFD}" type="slidenum">
              <a:rPr lang="zh-CN" altLang="en-US"/>
              <a:pPr/>
              <a:t>‹Nº›</a:t>
            </a:fld>
            <a:endParaRPr lang="zh-CN" altLang="en-US">
              <a:latin typeface="Arial" pitchFamily="34" charset="0"/>
            </a:endParaRPr>
          </a:p>
        </p:txBody>
      </p:sp>
      <p:sp>
        <p:nvSpPr>
          <p:cNvPr id="6"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Rectangle 4"/>
          <p:cNvSpPr>
            <a:spLocks noGrp="1"/>
          </p:cNvSpPr>
          <p:nvPr>
            <p:ph type="dt" sz="half" idx="10"/>
          </p:nvPr>
        </p:nvSpPr>
        <p:spPr>
          <a:ln/>
        </p:spPr>
        <p:txBody>
          <a:bodyPr/>
          <a:lstStyle>
            <a:lvl1pPr>
              <a:defRPr/>
            </a:lvl1pPr>
          </a:lstStyle>
          <a:p>
            <a:endParaRPr/>
          </a:p>
        </p:txBody>
      </p:sp>
      <p:sp>
        <p:nvSpPr>
          <p:cNvPr id="5" name="Rectangle 6"/>
          <p:cNvSpPr>
            <a:spLocks noGrp="1"/>
          </p:cNvSpPr>
          <p:nvPr>
            <p:ph type="sldNum" sz="quarter" idx="11"/>
          </p:nvPr>
        </p:nvSpPr>
        <p:spPr>
          <a:ln/>
        </p:spPr>
        <p:txBody>
          <a:bodyPr/>
          <a:lstStyle>
            <a:lvl1pPr>
              <a:defRPr/>
            </a:lvl1pPr>
          </a:lstStyle>
          <a:p>
            <a:fld id="{F061AF4E-4526-43C8-BB84-ED975669CE3C}" type="slidenum">
              <a:rPr lang="zh-CN" altLang="en-US"/>
              <a:pPr/>
              <a:t>‹Nº›</a:t>
            </a:fld>
            <a:endParaRPr lang="zh-CN" altLang="en-US">
              <a:latin typeface="Arial" pitchFamily="34" charset="0"/>
            </a:endParaRPr>
          </a:p>
        </p:txBody>
      </p:sp>
      <p:sp>
        <p:nvSpPr>
          <p:cNvPr id="6"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304800" y="1219200"/>
            <a:ext cx="4107180" cy="51054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579620" y="1219200"/>
            <a:ext cx="4107180" cy="5105400"/>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Rectangle 4"/>
          <p:cNvSpPr>
            <a:spLocks noGrp="1"/>
          </p:cNvSpPr>
          <p:nvPr>
            <p:ph type="dt" sz="half" idx="10"/>
          </p:nvPr>
        </p:nvSpPr>
        <p:spPr>
          <a:ln/>
        </p:spPr>
        <p:txBody>
          <a:bodyPr/>
          <a:lstStyle>
            <a:lvl1pPr>
              <a:defRPr/>
            </a:lvl1pPr>
          </a:lstStyle>
          <a:p>
            <a:endParaRPr/>
          </a:p>
        </p:txBody>
      </p:sp>
      <p:sp>
        <p:nvSpPr>
          <p:cNvPr id="6" name="Rectangle 6"/>
          <p:cNvSpPr>
            <a:spLocks noGrp="1"/>
          </p:cNvSpPr>
          <p:nvPr>
            <p:ph type="sldNum" sz="quarter" idx="11"/>
          </p:nvPr>
        </p:nvSpPr>
        <p:spPr>
          <a:ln/>
        </p:spPr>
        <p:txBody>
          <a:bodyPr/>
          <a:lstStyle>
            <a:lvl1pPr>
              <a:defRPr/>
            </a:lvl1pPr>
          </a:lstStyle>
          <a:p>
            <a:fld id="{098CDA3C-118B-40F8-A2C9-B381A56582C6}" type="slidenum">
              <a:rPr lang="zh-CN" altLang="en-US"/>
              <a:pPr/>
              <a:t>‹Nº›</a:t>
            </a:fld>
            <a:endParaRPr lang="zh-CN" altLang="en-US">
              <a:latin typeface="Arial" pitchFamily="34" charset="0"/>
            </a:endParaRPr>
          </a:p>
        </p:txBody>
      </p:sp>
      <p:sp>
        <p:nvSpPr>
          <p:cNvPr id="7"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Rectangle 4"/>
          <p:cNvSpPr>
            <a:spLocks noGrp="1"/>
          </p:cNvSpPr>
          <p:nvPr>
            <p:ph type="dt" sz="half" idx="10"/>
          </p:nvPr>
        </p:nvSpPr>
        <p:spPr>
          <a:ln/>
        </p:spPr>
        <p:txBody>
          <a:bodyPr/>
          <a:lstStyle>
            <a:lvl1pPr>
              <a:defRPr/>
            </a:lvl1pPr>
          </a:lstStyle>
          <a:p>
            <a:endParaRPr/>
          </a:p>
        </p:txBody>
      </p:sp>
      <p:sp>
        <p:nvSpPr>
          <p:cNvPr id="8" name="Rectangle 6"/>
          <p:cNvSpPr>
            <a:spLocks noGrp="1"/>
          </p:cNvSpPr>
          <p:nvPr>
            <p:ph type="sldNum" sz="quarter" idx="11"/>
          </p:nvPr>
        </p:nvSpPr>
        <p:spPr>
          <a:ln/>
        </p:spPr>
        <p:txBody>
          <a:bodyPr/>
          <a:lstStyle>
            <a:lvl1pPr>
              <a:defRPr/>
            </a:lvl1pPr>
          </a:lstStyle>
          <a:p>
            <a:fld id="{50048E5E-EA2A-46D1-8B28-3D327F6211BC}" type="slidenum">
              <a:rPr lang="zh-CN" altLang="en-US"/>
              <a:pPr/>
              <a:t>‹Nº›</a:t>
            </a:fld>
            <a:endParaRPr lang="zh-CN" altLang="en-US">
              <a:latin typeface="Arial" pitchFamily="34" charset="0"/>
            </a:endParaRPr>
          </a:p>
        </p:txBody>
      </p:sp>
      <p:sp>
        <p:nvSpPr>
          <p:cNvPr id="9"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Rectangle 4"/>
          <p:cNvSpPr>
            <a:spLocks noGrp="1"/>
          </p:cNvSpPr>
          <p:nvPr>
            <p:ph type="dt" sz="half" idx="10"/>
          </p:nvPr>
        </p:nvSpPr>
        <p:spPr>
          <a:ln/>
        </p:spPr>
        <p:txBody>
          <a:bodyPr/>
          <a:lstStyle>
            <a:lvl1pPr>
              <a:defRPr/>
            </a:lvl1pPr>
          </a:lstStyle>
          <a:p>
            <a:endParaRPr/>
          </a:p>
        </p:txBody>
      </p:sp>
      <p:sp>
        <p:nvSpPr>
          <p:cNvPr id="4" name="Rectangle 6"/>
          <p:cNvSpPr>
            <a:spLocks noGrp="1"/>
          </p:cNvSpPr>
          <p:nvPr>
            <p:ph type="sldNum" sz="quarter" idx="11"/>
          </p:nvPr>
        </p:nvSpPr>
        <p:spPr>
          <a:ln/>
        </p:spPr>
        <p:txBody>
          <a:bodyPr/>
          <a:lstStyle>
            <a:lvl1pPr>
              <a:defRPr/>
            </a:lvl1pPr>
          </a:lstStyle>
          <a:p>
            <a:fld id="{C21FC6FD-230F-46FE-A274-3EE7ABADD0E1}" type="slidenum">
              <a:rPr lang="zh-CN" altLang="en-US"/>
              <a:pPr/>
              <a:t>‹Nº›</a:t>
            </a:fld>
            <a:endParaRPr lang="zh-CN" altLang="en-US">
              <a:latin typeface="Arial" pitchFamily="34" charset="0"/>
            </a:endParaRPr>
          </a:p>
        </p:txBody>
      </p:sp>
      <p:sp>
        <p:nvSpPr>
          <p:cNvPr id="5"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p:cNvSpPr>
          <p:nvPr>
            <p:ph type="dt" sz="half" idx="10"/>
          </p:nvPr>
        </p:nvSpPr>
        <p:spPr>
          <a:ln/>
        </p:spPr>
        <p:txBody>
          <a:bodyPr/>
          <a:lstStyle>
            <a:lvl1pPr>
              <a:defRPr/>
            </a:lvl1pPr>
          </a:lstStyle>
          <a:p>
            <a:endParaRPr/>
          </a:p>
        </p:txBody>
      </p:sp>
      <p:sp>
        <p:nvSpPr>
          <p:cNvPr id="3" name="Rectangle 6"/>
          <p:cNvSpPr>
            <a:spLocks noGrp="1"/>
          </p:cNvSpPr>
          <p:nvPr>
            <p:ph type="sldNum" sz="quarter" idx="11"/>
          </p:nvPr>
        </p:nvSpPr>
        <p:spPr>
          <a:ln/>
        </p:spPr>
        <p:txBody>
          <a:bodyPr/>
          <a:lstStyle>
            <a:lvl1pPr>
              <a:defRPr/>
            </a:lvl1pPr>
          </a:lstStyle>
          <a:p>
            <a:fld id="{1A73DFE3-3CAE-4A22-AC11-A21104698376}" type="slidenum">
              <a:rPr lang="zh-CN" altLang="en-US"/>
              <a:pPr/>
              <a:t>‹Nº›</a:t>
            </a:fld>
            <a:endParaRPr lang="zh-CN" altLang="en-US">
              <a:latin typeface="Arial" pitchFamily="34" charset="0"/>
            </a:endParaRPr>
          </a:p>
        </p:txBody>
      </p:sp>
      <p:sp>
        <p:nvSpPr>
          <p:cNvPr id="4"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5" name="Rectangle 4"/>
          <p:cNvSpPr>
            <a:spLocks noGrp="1"/>
          </p:cNvSpPr>
          <p:nvPr>
            <p:ph type="dt" sz="half" idx="10"/>
          </p:nvPr>
        </p:nvSpPr>
        <p:spPr>
          <a:ln/>
        </p:spPr>
        <p:txBody>
          <a:bodyPr/>
          <a:lstStyle>
            <a:lvl1pPr>
              <a:defRPr/>
            </a:lvl1pPr>
          </a:lstStyle>
          <a:p>
            <a:endParaRPr/>
          </a:p>
        </p:txBody>
      </p:sp>
      <p:sp>
        <p:nvSpPr>
          <p:cNvPr id="6" name="Rectangle 6"/>
          <p:cNvSpPr>
            <a:spLocks noGrp="1"/>
          </p:cNvSpPr>
          <p:nvPr>
            <p:ph type="sldNum" sz="quarter" idx="11"/>
          </p:nvPr>
        </p:nvSpPr>
        <p:spPr>
          <a:ln/>
        </p:spPr>
        <p:txBody>
          <a:bodyPr/>
          <a:lstStyle>
            <a:lvl1pPr>
              <a:defRPr/>
            </a:lvl1pPr>
          </a:lstStyle>
          <a:p>
            <a:fld id="{A72DF061-2C5E-45F2-9364-83CCBDE38ECC}" type="slidenum">
              <a:rPr lang="zh-CN" altLang="en-US"/>
              <a:pPr/>
              <a:t>‹Nº›</a:t>
            </a:fld>
            <a:endParaRPr lang="zh-CN" altLang="en-US">
              <a:latin typeface="Arial" pitchFamily="34" charset="0"/>
            </a:endParaRPr>
          </a:p>
        </p:txBody>
      </p:sp>
      <p:sp>
        <p:nvSpPr>
          <p:cNvPr id="7"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Rectangle 4"/>
          <p:cNvSpPr>
            <a:spLocks noGrp="1"/>
          </p:cNvSpPr>
          <p:nvPr>
            <p:ph type="dt" sz="half" idx="10"/>
          </p:nvPr>
        </p:nvSpPr>
        <p:spPr>
          <a:ln/>
        </p:spPr>
        <p:txBody>
          <a:bodyPr/>
          <a:lstStyle>
            <a:lvl1pPr>
              <a:defRPr/>
            </a:lvl1pPr>
          </a:lstStyle>
          <a:p>
            <a:endParaRPr/>
          </a:p>
        </p:txBody>
      </p:sp>
      <p:sp>
        <p:nvSpPr>
          <p:cNvPr id="6" name="Rectangle 6"/>
          <p:cNvSpPr>
            <a:spLocks noGrp="1"/>
          </p:cNvSpPr>
          <p:nvPr>
            <p:ph type="sldNum" sz="quarter" idx="11"/>
          </p:nvPr>
        </p:nvSpPr>
        <p:spPr>
          <a:ln/>
        </p:spPr>
        <p:txBody>
          <a:bodyPr/>
          <a:lstStyle>
            <a:lvl1pPr>
              <a:defRPr/>
            </a:lvl1pPr>
          </a:lstStyle>
          <a:p>
            <a:fld id="{F89EBD44-7B83-4B62-8273-8FE9AA868BEC}" type="slidenum">
              <a:rPr lang="zh-CN" altLang="en-US"/>
              <a:pPr/>
              <a:t>‹Nº›</a:t>
            </a:fld>
            <a:endParaRPr lang="zh-CN" altLang="en-US">
              <a:latin typeface="Arial" pitchFamily="34" charset="0"/>
            </a:endParaRPr>
          </a:p>
        </p:txBody>
      </p:sp>
      <p:sp>
        <p:nvSpPr>
          <p:cNvPr id="7" name="Rectangle 159"/>
          <p:cNvSpPr>
            <a:spLocks noGrp="1"/>
          </p:cNvSpPr>
          <p:nvPr>
            <p:ph type="ftr" sz="quarter" idx="12"/>
          </p:nvPr>
        </p:nvSpPr>
        <p:spPr>
          <a:ln/>
        </p:spPr>
        <p:txBody>
          <a:bodyPr/>
          <a:lstStyle>
            <a:lvl1pPr>
              <a:defRPr/>
            </a:lvl1pPr>
          </a:lstStyle>
          <a:p>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1026" name="Picture 172" descr="图片1"/>
          <p:cNvPicPr>
            <a:picLocks noChangeAspect="1" noChangeArrowheads="1"/>
          </p:cNvPicPr>
          <p:nvPr/>
        </p:nvPicPr>
        <p:blipFill>
          <a:blip r:embed="rId15" cstate="print"/>
          <a:srcRect/>
          <a:stretch>
            <a:fillRect/>
          </a:stretch>
        </p:blipFill>
        <p:spPr bwMode="auto">
          <a:xfrm>
            <a:off x="-301625" y="-225425"/>
            <a:ext cx="9750425" cy="7312025"/>
          </a:xfrm>
          <a:prstGeom prst="rect">
            <a:avLst/>
          </a:prstGeom>
          <a:noFill/>
          <a:ln w="9525">
            <a:noFill/>
            <a:miter lim="800000"/>
            <a:headEnd/>
            <a:tailEnd/>
          </a:ln>
        </p:spPr>
      </p:pic>
      <p:sp>
        <p:nvSpPr>
          <p:cNvPr id="1027" name="Rectangle 4"/>
          <p:cNvSpPr>
            <a:spLocks noGrp="1"/>
          </p:cNvSpPr>
          <p:nvPr>
            <p:ph type="dt" sz="half" idx="2"/>
          </p:nvPr>
        </p:nvSpPr>
        <p:spPr>
          <a:xfrm>
            <a:off x="4114800" y="6448425"/>
            <a:ext cx="2133600" cy="244475"/>
          </a:xfrm>
          <a:prstGeom prst="rect">
            <a:avLst/>
          </a:prstGeom>
          <a:noFill/>
          <a:ln w="9525">
            <a:noFill/>
          </a:ln>
        </p:spPr>
        <p:txBody>
          <a:bodyPr/>
          <a:lstStyle>
            <a:lvl1pPr>
              <a:defRPr sz="1000" b="1" noProof="1">
                <a:latin typeface="Verdana" panose="020B0604030504040204" pitchFamily="2" charset="0"/>
                <a:ea typeface="宋体" panose="02010600030101010101" pitchFamily="2" charset="-122"/>
                <a:sym typeface="Verdana" panose="020B0604030504040204" pitchFamily="2" charset="0"/>
              </a:defRPr>
            </a:lvl1pPr>
          </a:lstStyle>
          <a:p>
            <a:endParaRPr/>
          </a:p>
        </p:txBody>
      </p:sp>
      <p:sp>
        <p:nvSpPr>
          <p:cNvPr id="1028" name="Rectangle 3"/>
          <p:cNvSpPr>
            <a:spLocks noGrp="1" noChangeArrowheads="1"/>
          </p:cNvSpPr>
          <p:nvPr>
            <p:ph type="body" idx="4294967295"/>
          </p:nvPr>
        </p:nvSpPr>
        <p:spPr bwMode="auto">
          <a:xfrm>
            <a:off x="304800" y="1219200"/>
            <a:ext cx="8382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sym typeface="Arial" pitchFamily="34" charset="0"/>
              </a:rPr>
              <a:t>单击此处编辑母版文本样式</a:t>
            </a:r>
          </a:p>
          <a:p>
            <a:pPr lvl="1"/>
            <a:r>
              <a:rPr lang="zh-CN" altLang="en-US" smtClean="0">
                <a:sym typeface="Arial" pitchFamily="34" charset="0"/>
              </a:rPr>
              <a:t>第二级</a:t>
            </a:r>
          </a:p>
          <a:p>
            <a:pPr lvl="2"/>
            <a:r>
              <a:rPr lang="zh-CN" altLang="en-US" smtClean="0">
                <a:sym typeface="Arial" pitchFamily="34" charset="0"/>
              </a:rPr>
              <a:t>第三级</a:t>
            </a:r>
          </a:p>
          <a:p>
            <a:pPr lvl="3"/>
            <a:r>
              <a:rPr lang="zh-CN" altLang="en-US" smtClean="0">
                <a:sym typeface="Arial" pitchFamily="34" charset="0"/>
              </a:rPr>
              <a:t>第四级</a:t>
            </a:r>
          </a:p>
          <a:p>
            <a:pPr lvl="4"/>
            <a:r>
              <a:rPr lang="zh-CN" altLang="en-US" smtClean="0">
                <a:sym typeface="Arial" pitchFamily="34" charset="0"/>
              </a:rPr>
              <a:t>第五级</a:t>
            </a:r>
          </a:p>
        </p:txBody>
      </p:sp>
      <p:sp>
        <p:nvSpPr>
          <p:cNvPr id="1029" name="Rectangle 6"/>
          <p:cNvSpPr>
            <a:spLocks noGrp="1"/>
          </p:cNvSpPr>
          <p:nvPr>
            <p:ph type="sldNum" sz="quarter" idx="4"/>
          </p:nvPr>
        </p:nvSpPr>
        <p:spPr>
          <a:xfrm>
            <a:off x="304800" y="6448425"/>
            <a:ext cx="533400" cy="244475"/>
          </a:xfrm>
          <a:prstGeom prst="rect">
            <a:avLst/>
          </a:prstGeom>
          <a:noFill/>
          <a:ln w="9525">
            <a:noFill/>
          </a:ln>
        </p:spPr>
        <p:txBody>
          <a:bodyPr vert="horz" wrap="square" lIns="91440" tIns="45720" rIns="91440" bIns="45720" numCol="1" anchor="t" anchorCtr="0" compatLnSpc="1">
            <a:prstTxWarp prst="textNoShape">
              <a:avLst/>
            </a:prstTxWarp>
          </a:bodyPr>
          <a:lstStyle>
            <a:lvl1pPr>
              <a:defRPr sz="1000">
                <a:latin typeface="Verdana" pitchFamily="34" charset="0"/>
                <a:sym typeface="Verdana" pitchFamily="34" charset="0"/>
              </a:defRPr>
            </a:lvl1pPr>
          </a:lstStyle>
          <a:p>
            <a:fld id="{5B35C825-2433-480D-BBD1-D4DDDFEAF510}" type="slidenum">
              <a:rPr lang="zh-CN" altLang="en-US"/>
              <a:pPr/>
              <a:t>‹Nº›</a:t>
            </a:fld>
            <a:endParaRPr lang="zh-CN" altLang="en-US"/>
          </a:p>
        </p:txBody>
      </p:sp>
      <p:sp>
        <p:nvSpPr>
          <p:cNvPr id="1030" name="Rectangle 2"/>
          <p:cNvSpPr>
            <a:spLocks noGrp="1" noChangeArrowheads="1"/>
          </p:cNvSpPr>
          <p:nvPr>
            <p:ph type="title" idx="4294967295"/>
          </p:nvPr>
        </p:nvSpPr>
        <p:spPr bwMode="auto">
          <a:xfrm>
            <a:off x="838200" y="350838"/>
            <a:ext cx="72390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sym typeface="Arial" pitchFamily="34" charset="0"/>
              </a:rPr>
              <a:t>单击此处编辑母版标题样式</a:t>
            </a:r>
          </a:p>
        </p:txBody>
      </p:sp>
      <p:sp>
        <p:nvSpPr>
          <p:cNvPr id="1031" name="Rectangle 159"/>
          <p:cNvSpPr>
            <a:spLocks noGrp="1"/>
          </p:cNvSpPr>
          <p:nvPr>
            <p:ph type="ftr" sz="quarter" idx="3"/>
          </p:nvPr>
        </p:nvSpPr>
        <p:spPr>
          <a:xfrm>
            <a:off x="914400" y="6448425"/>
            <a:ext cx="2895600" cy="244475"/>
          </a:xfrm>
          <a:prstGeom prst="rect">
            <a:avLst/>
          </a:prstGeom>
          <a:noFill/>
          <a:ln w="9525">
            <a:noFill/>
          </a:ln>
        </p:spPr>
        <p:txBody>
          <a:bodyPr/>
          <a:lstStyle>
            <a:lvl1pPr algn="ctr">
              <a:defRPr sz="1400">
                <a:ea typeface="宋体" panose="02010600030101010101" pitchFamily="2" charset="-122"/>
              </a:defRPr>
            </a:lvl1pPr>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30"/>
                                        </p:tgtEl>
                                        <p:attrNameLst>
                                          <p:attrName>style.visibility</p:attrName>
                                        </p:attrNameLst>
                                      </p:cBhvr>
                                      <p:to>
                                        <p:strVal val="visible"/>
                                      </p:to>
                                    </p:set>
                                    <p:animEffect filter="wipe(left)">
                                      <p:cBhvr>
                                        <p:cTn id="7" dur="10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bldLvl="0"/>
    </p:bldLst>
  </p:timing>
  <p:txStyles>
    <p:titleStyle>
      <a:lvl1pPr algn="l" rtl="0" eaLnBrk="0" fontAlgn="base" hangingPunct="0">
        <a:spcBef>
          <a:spcPct val="0"/>
        </a:spcBef>
        <a:spcAft>
          <a:spcPct val="0"/>
        </a:spcAft>
        <a:defRPr sz="3200" b="1" kern="1200">
          <a:solidFill>
            <a:srgbClr val="000000"/>
          </a:solidFill>
          <a:latin typeface="+mj-lt"/>
          <a:ea typeface="+mj-ea"/>
          <a:cs typeface="+mj-cs"/>
          <a:sym typeface="Arial" pitchFamily="34" charset="0"/>
        </a:defRPr>
      </a:lvl1pPr>
      <a:lvl2pPr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2pPr>
      <a:lvl3pPr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3pPr>
      <a:lvl4pPr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4pPr>
      <a:lvl5pPr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5pPr>
      <a:lvl6pPr marL="457200"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6pPr>
      <a:lvl7pPr marL="914400"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7pPr>
      <a:lvl8pPr marL="1371600"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8pPr>
      <a:lvl9pPr marL="1828800" algn="l" rtl="0" eaLnBrk="0" fontAlgn="base" hangingPunct="0">
        <a:spcBef>
          <a:spcPct val="0"/>
        </a:spcBef>
        <a:spcAft>
          <a:spcPct val="0"/>
        </a:spcAft>
        <a:defRPr sz="3200" b="1">
          <a:solidFill>
            <a:srgbClr val="000000"/>
          </a:solidFill>
          <a:latin typeface="Arial" pitchFamily="34" charset="0"/>
          <a:ea typeface="宋体" pitchFamily="2" charset="-122"/>
          <a:sym typeface="Arial" pitchFamily="34"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v"/>
        <a:defRPr sz="2800" b="1" kern="1200">
          <a:solidFill>
            <a:schemeClr val="tx1"/>
          </a:solidFill>
          <a:latin typeface="+mn-lt"/>
          <a:ea typeface="+mn-ea"/>
          <a:cs typeface="+mn-cs"/>
          <a:sym typeface="Arial" pitchFamily="34" charset="0"/>
        </a:defRPr>
      </a:lvl1pPr>
      <a:lvl2pPr marL="742950" lvl="1" indent="-285750" algn="l" rtl="0" eaLnBrk="0" fontAlgn="base" hangingPunct="0">
        <a:spcBef>
          <a:spcPct val="20000"/>
        </a:spcBef>
        <a:spcAft>
          <a:spcPct val="0"/>
        </a:spcAft>
        <a:buClr>
          <a:schemeClr val="tx2"/>
        </a:buClr>
        <a:buFont typeface="Wingdings" pitchFamily="2" charset="2"/>
        <a:buChar char="§"/>
        <a:defRPr sz="2800" kern="1200">
          <a:solidFill>
            <a:schemeClr val="tx1"/>
          </a:solidFill>
          <a:latin typeface="+mn-lt"/>
          <a:ea typeface="+mn-ea"/>
          <a:cs typeface="+mn-cs"/>
          <a:sym typeface="Arial" pitchFamily="34" charset="0"/>
        </a:defRPr>
      </a:lvl2pPr>
      <a:lvl3pPr marL="1143000" lvl="2" indent="-228600" algn="l" rtl="0" eaLnBrk="0" fontAlgn="base" hangingPunct="0">
        <a:spcBef>
          <a:spcPct val="20000"/>
        </a:spcBef>
        <a:spcAft>
          <a:spcPct val="0"/>
        </a:spcAft>
        <a:buClr>
          <a:schemeClr val="hlink"/>
        </a:buClr>
        <a:buFont typeface="Wingdings" pitchFamily="2" charset="2"/>
        <a:buChar char="•"/>
        <a:defRPr sz="2400" kern="1200">
          <a:solidFill>
            <a:schemeClr val="tx1"/>
          </a:solidFill>
          <a:latin typeface="+mn-lt"/>
          <a:ea typeface="+mn-ea"/>
          <a:cs typeface="+mn-cs"/>
          <a:sym typeface="Arial" pitchFamily="34" charset="0"/>
        </a:defRPr>
      </a:lvl3pPr>
      <a:lvl4pPr marL="1600200" lvl="3" indent="-228600" algn="l" rtl="0" eaLnBrk="0" fontAlgn="base" hangingPunct="0">
        <a:spcBef>
          <a:spcPct val="20000"/>
        </a:spcBef>
        <a:spcAft>
          <a:spcPct val="0"/>
        </a:spcAft>
        <a:buClr>
          <a:schemeClr val="hlink"/>
        </a:buClr>
        <a:buFont typeface="Wingdings" pitchFamily="2" charset="2"/>
        <a:buChar char="–"/>
        <a:defRPr sz="2000" kern="1200">
          <a:solidFill>
            <a:schemeClr val="tx1"/>
          </a:solidFill>
          <a:latin typeface="+mn-lt"/>
          <a:ea typeface="+mn-ea"/>
          <a:cs typeface="+mn-cs"/>
          <a:sym typeface="Arial" pitchFamily="34" charset="0"/>
        </a:defRPr>
      </a:lvl4pPr>
      <a:lvl5pPr marL="2057400" lvl="4" indent="-228600" algn="l" rtl="0" eaLnBrk="0" fontAlgn="base" hangingPunct="0">
        <a:spcBef>
          <a:spcPct val="20000"/>
        </a:spcBef>
        <a:spcAft>
          <a:spcPct val="0"/>
        </a:spcAft>
        <a:buClr>
          <a:schemeClr val="hlink"/>
        </a:buClr>
        <a:buFont typeface="Wingdings" pitchFamily="2" charset="2"/>
        <a:buChar char="»"/>
        <a:defRPr sz="2000" kern="1200">
          <a:solidFill>
            <a:schemeClr val="tx1"/>
          </a:solidFill>
          <a:latin typeface="+mn-lt"/>
          <a:ea typeface="+mn-ea"/>
          <a:cs typeface="+mn-cs"/>
          <a:sym typeface="Arial" pitchFamily="34" charset="0"/>
        </a:defRPr>
      </a:lvl5pPr>
      <a:lvl6pPr marL="2514600" lvl="5" indent="-228600" algn="l" defTabSz="914400" eaLnBrk="0" fontAlgn="base" latinLnBrk="0" hangingPunct="0">
        <a:lnSpc>
          <a:spcPct val="100000"/>
        </a:lnSpc>
        <a:spcBef>
          <a:spcPct val="20000"/>
        </a:spcBef>
        <a:spcAft>
          <a:spcPct val="0"/>
        </a:spcAft>
        <a:buClr>
          <a:schemeClr val="hlink"/>
        </a:buClr>
        <a:buFont typeface="Wingdings" panose="05000000000000000000" pitchFamily="2" charset="2"/>
        <a:buChar char="»"/>
        <a:defRPr sz="2000" b="0" i="0" kern="1200" baseline="0">
          <a:solidFill>
            <a:schemeClr val="tx1"/>
          </a:solidFill>
          <a:latin typeface="+mn-lt"/>
          <a:ea typeface="+mn-ea"/>
          <a:cs typeface="+mn-cs"/>
          <a:sym typeface="Arial" panose="020B0604020202020204" pitchFamily="34" charset="0"/>
        </a:defRPr>
      </a:lvl6pPr>
      <a:lvl7pPr marL="2971800" lvl="6" indent="-228600" algn="l" defTabSz="914400" eaLnBrk="0" fontAlgn="base" latinLnBrk="0" hangingPunct="0">
        <a:lnSpc>
          <a:spcPct val="100000"/>
        </a:lnSpc>
        <a:spcBef>
          <a:spcPct val="20000"/>
        </a:spcBef>
        <a:spcAft>
          <a:spcPct val="0"/>
        </a:spcAft>
        <a:buClr>
          <a:schemeClr val="hlink"/>
        </a:buClr>
        <a:buFont typeface="Wingdings" panose="05000000000000000000" pitchFamily="2" charset="2"/>
        <a:buChar char="»"/>
        <a:defRPr sz="2000" b="0" i="0" kern="1200" baseline="0">
          <a:solidFill>
            <a:schemeClr val="tx1"/>
          </a:solidFill>
          <a:latin typeface="+mn-lt"/>
          <a:ea typeface="+mn-ea"/>
          <a:cs typeface="+mn-cs"/>
          <a:sym typeface="Arial" panose="020B0604020202020204" pitchFamily="34" charset="0"/>
        </a:defRPr>
      </a:lvl7pPr>
      <a:lvl8pPr marL="3429000" lvl="7" indent="-228600" algn="l" defTabSz="914400" eaLnBrk="0" fontAlgn="base" latinLnBrk="0" hangingPunct="0">
        <a:lnSpc>
          <a:spcPct val="100000"/>
        </a:lnSpc>
        <a:spcBef>
          <a:spcPct val="20000"/>
        </a:spcBef>
        <a:spcAft>
          <a:spcPct val="0"/>
        </a:spcAft>
        <a:buClr>
          <a:schemeClr val="hlink"/>
        </a:buClr>
        <a:buFont typeface="Wingdings" panose="05000000000000000000" pitchFamily="2" charset="2"/>
        <a:buChar char="»"/>
        <a:defRPr sz="2000" b="0" i="0" kern="1200" baseline="0">
          <a:solidFill>
            <a:schemeClr val="tx1"/>
          </a:solidFill>
          <a:latin typeface="+mn-lt"/>
          <a:ea typeface="+mn-ea"/>
          <a:cs typeface="+mn-cs"/>
          <a:sym typeface="Arial" panose="020B0604020202020204" pitchFamily="34" charset="0"/>
        </a:defRPr>
      </a:lvl8pPr>
      <a:lvl9pPr marL="3886200" lvl="8" indent="-228600" algn="l" defTabSz="914400" eaLnBrk="0" fontAlgn="base" latinLnBrk="0" hangingPunct="0">
        <a:lnSpc>
          <a:spcPct val="100000"/>
        </a:lnSpc>
        <a:spcBef>
          <a:spcPct val="20000"/>
        </a:spcBef>
        <a:spcAft>
          <a:spcPct val="0"/>
        </a:spcAft>
        <a:buClr>
          <a:schemeClr val="hlink"/>
        </a:buClr>
        <a:buFont typeface="Wingdings" panose="05000000000000000000" pitchFamily="2" charset="2"/>
        <a:buChar char="»"/>
        <a:defRPr sz="2000" b="0" i="0" kern="1200" baseline="0">
          <a:solidFill>
            <a:schemeClr val="tx1"/>
          </a:solidFill>
          <a:latin typeface="+mn-lt"/>
          <a:ea typeface="+mn-ea"/>
          <a:cs typeface="+mn-cs"/>
          <a:sym typeface="Arial" panose="020B0604020202020204" pitchFamily="34" charset="0"/>
        </a:defRPr>
      </a:lvl9pPr>
    </p:bodyStyle>
    <p:otherStyle>
      <a:lvl1pPr marL="0" lvl="0"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1pPr>
      <a:lvl2pPr marL="457200" lvl="1"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2pPr>
      <a:lvl3pPr marL="914400" lvl="2"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3pPr>
      <a:lvl4pPr marL="1371600" lvl="3"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4pPr>
      <a:lvl5pPr marL="1828800" lvl="4"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5pPr>
      <a:lvl6pPr marL="2286000" lvl="5"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6pPr>
      <a:lvl7pPr marL="2743200" lvl="6"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7pPr>
      <a:lvl8pPr marL="3200400" lvl="7"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8pPr>
      <a:lvl9pPr marL="3657600" lvl="8" indent="0" algn="r" defTabSz="914400" eaLnBrk="1" fontAlgn="base" latinLnBrk="0" hangingPunct="1">
        <a:lnSpc>
          <a:spcPct val="100000"/>
        </a:lnSpc>
        <a:spcBef>
          <a:spcPct val="0"/>
        </a:spcBef>
        <a:spcAft>
          <a:spcPct val="0"/>
        </a:spcAft>
        <a:buClr>
          <a:srgbClr val="000000"/>
        </a:buClr>
        <a:buFont typeface="Arial" panose="020B0604020202020204" pitchFamily="34" charset="0"/>
        <a:buNone/>
        <a:defRPr sz="1800" b="0" i="0"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pic>
        <p:nvPicPr>
          <p:cNvPr id="3074" name="Picture 183" descr="图片2"/>
          <p:cNvPicPr>
            <a:picLocks noChangeAspect="1" noChangeArrowheads="1"/>
          </p:cNvPicPr>
          <p:nvPr/>
        </p:nvPicPr>
        <p:blipFill>
          <a:blip r:embed="rId2" cstate="print"/>
          <a:srcRect/>
          <a:stretch>
            <a:fillRect/>
          </a:stretch>
        </p:blipFill>
        <p:spPr bwMode="auto">
          <a:xfrm>
            <a:off x="-303213" y="-227013"/>
            <a:ext cx="9750426" cy="7312026"/>
          </a:xfrm>
          <a:prstGeom prst="rect">
            <a:avLst/>
          </a:prstGeom>
          <a:noFill/>
          <a:ln w="9525">
            <a:noFill/>
            <a:miter lim="800000"/>
            <a:headEnd/>
            <a:tailEnd/>
          </a:ln>
        </p:spPr>
      </p:pic>
      <p:pic>
        <p:nvPicPr>
          <p:cNvPr id="3075" name="图片 8" descr="5.png"/>
          <p:cNvPicPr>
            <a:picLocks noChangeAspect="1" noChangeArrowheads="1"/>
          </p:cNvPicPr>
          <p:nvPr/>
        </p:nvPicPr>
        <p:blipFill>
          <a:blip r:embed="rId3" cstate="print"/>
          <a:srcRect/>
          <a:stretch>
            <a:fillRect/>
          </a:stretch>
        </p:blipFill>
        <p:spPr bwMode="auto">
          <a:xfrm>
            <a:off x="-3219450" y="1285875"/>
            <a:ext cx="1222375" cy="500063"/>
          </a:xfrm>
          <a:prstGeom prst="rect">
            <a:avLst/>
          </a:prstGeom>
          <a:noFill/>
          <a:ln w="9525">
            <a:noFill/>
            <a:miter lim="800000"/>
            <a:headEnd/>
            <a:tailEnd/>
          </a:ln>
        </p:spPr>
      </p:pic>
      <p:pic>
        <p:nvPicPr>
          <p:cNvPr id="3076" name="图片 9" descr="5.png"/>
          <p:cNvPicPr>
            <a:picLocks noChangeAspect="1" noChangeArrowheads="1"/>
          </p:cNvPicPr>
          <p:nvPr/>
        </p:nvPicPr>
        <p:blipFill>
          <a:blip r:embed="rId4" cstate="print"/>
          <a:srcRect/>
          <a:stretch>
            <a:fillRect/>
          </a:stretch>
        </p:blipFill>
        <p:spPr bwMode="auto">
          <a:xfrm>
            <a:off x="-1927225" y="1500188"/>
            <a:ext cx="1714500" cy="812800"/>
          </a:xfrm>
          <a:prstGeom prst="rect">
            <a:avLst/>
          </a:prstGeom>
          <a:noFill/>
          <a:ln w="9525">
            <a:noFill/>
            <a:miter lim="800000"/>
            <a:headEnd/>
            <a:tailEnd/>
          </a:ln>
        </p:spPr>
      </p:pic>
      <p:pic>
        <p:nvPicPr>
          <p:cNvPr id="3077" name="图片 10" descr="5.png"/>
          <p:cNvPicPr>
            <a:picLocks noChangeAspect="1" noChangeArrowheads="1"/>
          </p:cNvPicPr>
          <p:nvPr/>
        </p:nvPicPr>
        <p:blipFill>
          <a:blip r:embed="rId5" cstate="print"/>
          <a:srcRect/>
          <a:stretch>
            <a:fillRect/>
          </a:stretch>
        </p:blipFill>
        <p:spPr bwMode="auto">
          <a:xfrm>
            <a:off x="-1997075" y="857250"/>
            <a:ext cx="720725" cy="571500"/>
          </a:xfrm>
          <a:prstGeom prst="rect">
            <a:avLst/>
          </a:prstGeom>
          <a:noFill/>
          <a:ln w="9525">
            <a:noFill/>
            <a:miter lim="800000"/>
            <a:headEnd/>
            <a:tailEnd/>
          </a:ln>
        </p:spPr>
      </p:pic>
      <p:sp>
        <p:nvSpPr>
          <p:cNvPr id="3078" name="标题 4097"/>
          <p:cNvSpPr>
            <a:spLocks noGrp="1" noChangeArrowheads="1"/>
          </p:cNvSpPr>
          <p:nvPr>
            <p:ph type="ctrTitle"/>
          </p:nvPr>
        </p:nvSpPr>
        <p:spPr>
          <a:xfrm>
            <a:off x="2343150" y="609600"/>
            <a:ext cx="5108575" cy="6216650"/>
          </a:xfrm>
        </p:spPr>
        <p:txBody>
          <a:bodyPr anchor="ctr"/>
          <a:lstStyle/>
          <a:p>
            <a:r>
              <a:rPr lang="de-CH" altLang="zh-CN" sz="2800" smtClean="0">
                <a:latin typeface="Verdana" pitchFamily="34" charset="0"/>
                <a:ea typeface="LiSu" charset="-122"/>
                <a:sym typeface="Verdana" pitchFamily="34" charset="0"/>
              </a:rPr>
              <a:t>TCM in Switzerland</a:t>
            </a:r>
            <a:br>
              <a:rPr lang="de-CH" altLang="zh-CN" sz="2800" smtClean="0">
                <a:latin typeface="Verdana" pitchFamily="34" charset="0"/>
                <a:ea typeface="LiSu" charset="-122"/>
                <a:sym typeface="Verdana" pitchFamily="34" charset="0"/>
              </a:rPr>
            </a:br>
            <a:r>
              <a:rPr lang="de-CH" altLang="zh-CN" sz="2800" smtClean="0">
                <a:latin typeface="Verdana" pitchFamily="34" charset="0"/>
                <a:ea typeface="LiSu" charset="-122"/>
                <a:sym typeface="Verdana" pitchFamily="34" charset="0"/>
              </a:rPr>
              <a:t/>
            </a:r>
            <a:br>
              <a:rPr lang="de-CH" altLang="zh-CN" sz="2800" smtClean="0">
                <a:latin typeface="Verdana" pitchFamily="34" charset="0"/>
                <a:ea typeface="LiSu" charset="-122"/>
                <a:sym typeface="Verdana" pitchFamily="34" charset="0"/>
              </a:rPr>
            </a:br>
            <a:r>
              <a:rPr lang="de-CH" altLang="zh-CN" sz="2800" smtClean="0">
                <a:latin typeface="Verdana" pitchFamily="34" charset="0"/>
                <a:ea typeface="LiSu" charset="-122"/>
                <a:sym typeface="Verdana" pitchFamily="34" charset="0"/>
              </a:rPr>
              <a:t/>
            </a:r>
            <a:br>
              <a:rPr lang="de-CH" altLang="zh-CN" sz="2800" smtClean="0">
                <a:latin typeface="Verdana" pitchFamily="34" charset="0"/>
                <a:ea typeface="LiSu" charset="-122"/>
                <a:sym typeface="Verdana" pitchFamily="34" charset="0"/>
              </a:rPr>
            </a:br>
            <a:endParaRPr lang="de-CH" altLang="zh-CN" sz="2800" smtClean="0">
              <a:latin typeface="Verdana" pitchFamily="34" charset="0"/>
              <a:ea typeface="LiSu" charset="-122"/>
              <a:sym typeface="Verdana" pitchFamily="34" charset="0"/>
            </a:endParaRPr>
          </a:p>
        </p:txBody>
      </p:sp>
      <p:sp>
        <p:nvSpPr>
          <p:cNvPr id="3079" name="副标题 4098"/>
          <p:cNvSpPr>
            <a:spLocks noGrp="1" noChangeArrowheads="1"/>
          </p:cNvSpPr>
          <p:nvPr>
            <p:ph type="subTitle" idx="1"/>
          </p:nvPr>
        </p:nvSpPr>
        <p:spPr>
          <a:xfrm>
            <a:off x="2809875" y="1628775"/>
            <a:ext cx="4148138" cy="4032250"/>
          </a:xfrm>
        </p:spPr>
        <p:txBody>
          <a:bodyPr/>
          <a:lstStyle/>
          <a:p>
            <a:r>
              <a:rPr lang="de-CH" altLang="zh-CN" sz="2800" smtClean="0">
                <a:latin typeface="Verdana" pitchFamily="34" charset="0"/>
                <a:ea typeface="LiSu" charset="-122"/>
                <a:sym typeface="Verdana" pitchFamily="34" charset="0"/>
              </a:rPr>
              <a:t>24.09.2016 Madrid</a:t>
            </a:r>
          </a:p>
        </p:txBody>
      </p:sp>
      <p:pic>
        <p:nvPicPr>
          <p:cNvPr id="3080" name="图片 1"/>
          <p:cNvPicPr>
            <a:picLocks noChangeAspect="1" noChangeArrowheads="1"/>
          </p:cNvPicPr>
          <p:nvPr/>
        </p:nvPicPr>
        <p:blipFill>
          <a:blip r:embed="rId6" cstate="print"/>
          <a:srcRect/>
          <a:stretch>
            <a:fillRect/>
          </a:stretch>
        </p:blipFill>
        <p:spPr bwMode="auto">
          <a:xfrm>
            <a:off x="7380288" y="-26988"/>
            <a:ext cx="1636712" cy="1055688"/>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标题 12289"/>
          <p:cNvSpPr>
            <a:spLocks noGrp="1" noChangeArrowheads="1"/>
          </p:cNvSpPr>
          <p:nvPr>
            <p:ph type="title"/>
          </p:nvPr>
        </p:nvSpPr>
        <p:spPr/>
        <p:txBody>
          <a:bodyPr/>
          <a:lstStyle/>
          <a:p>
            <a:r>
              <a:rPr lang="de-CH" smtClean="0">
                <a:solidFill>
                  <a:srgbClr val="FFCC00"/>
                </a:solidFill>
              </a:rPr>
              <a:t>Advantages and Disadvantages</a:t>
            </a:r>
          </a:p>
        </p:txBody>
      </p:sp>
      <p:sp>
        <p:nvSpPr>
          <p:cNvPr id="12290" name="内容占位符 12290"/>
          <p:cNvSpPr>
            <a:spLocks noGrp="1" noChangeArrowheads="1"/>
          </p:cNvSpPr>
          <p:nvPr>
            <p:ph sz="half" idx="1"/>
          </p:nvPr>
        </p:nvSpPr>
        <p:spPr>
          <a:xfrm>
            <a:off x="304800" y="1219200"/>
            <a:ext cx="4113213" cy="5105400"/>
          </a:xfrm>
        </p:spPr>
        <p:txBody>
          <a:bodyPr/>
          <a:lstStyle/>
          <a:p>
            <a:r>
              <a:rPr lang="de-CH" altLang="zh-CN" smtClean="0"/>
              <a:t>Advantage</a:t>
            </a:r>
            <a:r>
              <a:rPr lang="en-US" altLang="de-CH" smtClean="0"/>
              <a:t>s</a:t>
            </a:r>
            <a:r>
              <a:rPr lang="zh-CN" altLang="en-US" smtClean="0"/>
              <a:t>：</a:t>
            </a:r>
          </a:p>
          <a:p>
            <a:r>
              <a:rPr lang="en-US" altLang="zh-CN" smtClean="0"/>
              <a:t>1) A</a:t>
            </a:r>
            <a:r>
              <a:rPr lang="de-CH" altLang="en-US" smtClean="0"/>
              <a:t>cknowledged by official organisations/     institutes</a:t>
            </a:r>
          </a:p>
          <a:p>
            <a:r>
              <a:rPr lang="en-US" altLang="zh-CN" smtClean="0"/>
              <a:t>2) I</a:t>
            </a:r>
            <a:r>
              <a:rPr lang="de-CH" altLang="en-US" smtClean="0"/>
              <a:t>nsurance cover</a:t>
            </a:r>
          </a:p>
          <a:p>
            <a:r>
              <a:rPr lang="en-US" altLang="zh-CN" smtClean="0"/>
              <a:t>3) B</a:t>
            </a:r>
            <a:r>
              <a:rPr lang="en-US" altLang="de-CH" smtClean="0"/>
              <a:t>e</a:t>
            </a:r>
            <a:r>
              <a:rPr lang="de-CH" altLang="en-US" smtClean="0"/>
              <a:t>long to alternative medicine</a:t>
            </a:r>
          </a:p>
          <a:p>
            <a:r>
              <a:rPr lang="en-US" altLang="zh-CN" smtClean="0"/>
              <a:t>4) M</a:t>
            </a:r>
            <a:r>
              <a:rPr lang="de-CH" altLang="en-US" smtClean="0"/>
              <a:t>edicinal herb imports officially</a:t>
            </a:r>
            <a:r>
              <a:rPr lang="en-US" altLang="de-CH" smtClean="0"/>
              <a:t>,</a:t>
            </a:r>
            <a:r>
              <a:rPr lang="de-CH" altLang="en-US" smtClean="0"/>
              <a:t> controlled to </a:t>
            </a:r>
            <a:r>
              <a:rPr lang="de-CH" altLang="zh-CN" smtClean="0"/>
              <a:t>avoid abuse of herbs</a:t>
            </a:r>
          </a:p>
        </p:txBody>
      </p:sp>
      <p:sp>
        <p:nvSpPr>
          <p:cNvPr id="12292" name="内容占位符 12291"/>
          <p:cNvSpPr>
            <a:spLocks noGrp="1"/>
          </p:cNvSpPr>
          <p:nvPr>
            <p:ph sz="half" idx="2"/>
          </p:nvPr>
        </p:nvSpPr>
        <p:spPr>
          <a:xfrm>
            <a:off x="4573588" y="914400"/>
            <a:ext cx="4113212" cy="5970588"/>
          </a:xfrm>
        </p:spPr>
        <p:txBody>
          <a:bodyPr/>
          <a:lstStyle/>
          <a:p>
            <a:pPr marL="1905" indent="-1905"/>
            <a:r>
              <a:rPr lang="de-CH" altLang="zh-CN" sz="2000" noProof="1"/>
              <a:t>Disdvantages</a:t>
            </a:r>
            <a:r>
              <a:rPr lang="zh-CN" altLang="en-US" sz="2000" noProof="1"/>
              <a:t>：</a:t>
            </a:r>
          </a:p>
          <a:p>
            <a:pPr marL="1905" indent="-1905"/>
            <a:r>
              <a:rPr lang="en-US" altLang="zh-CN" sz="2000" noProof="1"/>
              <a:t>1) N</a:t>
            </a:r>
            <a:r>
              <a:rPr lang="de-CH" altLang="en-US" sz="2000" noProof="1"/>
              <a:t>o permission for individual imports of herbs (</a:t>
            </a:r>
            <a:r>
              <a:rPr lang="de-CH" altLang="zh-CN" sz="2000" noProof="1"/>
              <a:t>controled by  </a:t>
            </a:r>
            <a:r>
              <a:rPr lang="en-US" altLang="zh-CN" sz="2000" noProof="1"/>
              <a:t>SWISSMEDIC</a:t>
            </a:r>
            <a:r>
              <a:rPr lang="de-CH" altLang="en-US" sz="2000" noProof="1"/>
              <a:t>)</a:t>
            </a:r>
            <a:r>
              <a:rPr lang="en-US" altLang="de-CH" sz="2000" noProof="1"/>
              <a:t>,</a:t>
            </a:r>
          </a:p>
          <a:p>
            <a:pPr marL="0" indent="0">
              <a:buFont typeface="Wingdings" pitchFamily="2" charset="2"/>
              <a:buNone/>
            </a:pPr>
            <a:r>
              <a:rPr lang="de-CH" altLang="en-US" sz="2000" noProof="1"/>
              <a:t>high costs</a:t>
            </a:r>
          </a:p>
          <a:p>
            <a:pPr marL="1905" indent="-1905"/>
            <a:r>
              <a:rPr lang="en-US" altLang="zh-CN" sz="2000" noProof="1"/>
              <a:t>2) </a:t>
            </a:r>
            <a:r>
              <a:rPr lang="de-CH" altLang="en-US" sz="2000" noProof="1"/>
              <a:t>H</a:t>
            </a:r>
            <a:r>
              <a:rPr lang="en-US" altLang="zh-CN" sz="2000" noProof="1"/>
              <a:t>erbs ar</a:t>
            </a:r>
            <a:r>
              <a:rPr lang="de-CH" altLang="en-US" sz="2000" noProof="1"/>
              <a:t>e</a:t>
            </a:r>
            <a:r>
              <a:rPr lang="en-US" altLang="zh-CN" sz="2000" noProof="1"/>
              <a:t> </a:t>
            </a:r>
            <a:r>
              <a:rPr lang="de-CH" altLang="en-US" sz="2000" noProof="1"/>
              <a:t>only sold by pharmaci</a:t>
            </a:r>
            <a:r>
              <a:rPr lang="en-US" altLang="de-CH" sz="2000" noProof="1"/>
              <a:t>e</a:t>
            </a:r>
            <a:r>
              <a:rPr lang="de-CH" altLang="en-US" sz="2000" noProof="1"/>
              <a:t>s. </a:t>
            </a:r>
            <a:r>
              <a:rPr lang="de-CH" sz="2000" noProof="1"/>
              <a:t>Using herbs is not convenient.</a:t>
            </a:r>
          </a:p>
          <a:p>
            <a:pPr marL="1905" indent="-1905"/>
            <a:r>
              <a:rPr lang="en-US" altLang="zh-CN" sz="2000" noProof="1"/>
              <a:t>3) </a:t>
            </a:r>
            <a:r>
              <a:rPr lang="de-CH" altLang="en-US" sz="2000" noProof="1"/>
              <a:t>It is easy to </a:t>
            </a:r>
            <a:r>
              <a:rPr lang="en-US" altLang="de-CH" sz="2000" noProof="1"/>
              <a:t>open TCM</a:t>
            </a:r>
            <a:r>
              <a:rPr lang="de-CH" altLang="en-US" sz="2000" noProof="1"/>
              <a:t> clinics.</a:t>
            </a:r>
          </a:p>
          <a:p>
            <a:pPr marL="1905" indent="-1905"/>
            <a:r>
              <a:rPr lang="en-US" altLang="zh-CN" sz="2000" noProof="1"/>
              <a:t>4) O</a:t>
            </a:r>
            <a:r>
              <a:rPr lang="de-CH" altLang="en-US" sz="2000" noProof="1"/>
              <a:t>nly covered by </a:t>
            </a:r>
            <a:r>
              <a:rPr lang="en-US" altLang="zh-CN" sz="2000" noProof="1"/>
              <a:t>supplementary insurance </a:t>
            </a:r>
            <a:r>
              <a:rPr lang="de-CH" altLang="en-US" sz="2000" noProof="1"/>
              <a:t>(basic insurance just for orthodox medicine)</a:t>
            </a:r>
          </a:p>
          <a:p>
            <a:pPr marL="1905" indent="-344805">
              <a:buFont typeface="Wingdings" pitchFamily="2" charset="2"/>
              <a:buNone/>
            </a:pPr>
            <a:r>
              <a:rPr lang="zh-CN" altLang="en-US" noProof="1"/>
              <a:t>     </a:t>
            </a:r>
          </a:p>
          <a:p>
            <a:pPr marL="1905" indent="-344805">
              <a:buFont typeface="Wingdings" pitchFamily="2" charset="2"/>
              <a:buNone/>
            </a:pPr>
            <a:endParaRPr lang="zh-CN" altLang="en-US" noProof="1"/>
          </a:p>
          <a:p>
            <a:pPr marL="1905" indent="-344805">
              <a:buFont typeface="Wingdings" pitchFamily="2" charset="2"/>
              <a:buNone/>
            </a:pPr>
            <a:endParaRPr lang="zh-CN" altLang="en-US" noProof="1"/>
          </a:p>
        </p:txBody>
      </p:sp>
      <p:pic>
        <p:nvPicPr>
          <p:cNvPr id="2" name="内容占位符 4"/>
          <p:cNvPicPr>
            <a:picLocks noGrp="1" noChangeAspect="1" noChangeArrowheads="1"/>
          </p:cNvPicPr>
          <p:nvPr/>
        </p:nvPicPr>
        <p:blipFill>
          <a:blip r:embed="rId2" cstate="print"/>
          <a:srcRect/>
          <a:stretch>
            <a:fillRect/>
          </a:stretch>
        </p:blipFill>
        <p:spPr bwMode="auto">
          <a:xfrm>
            <a:off x="7235825" y="188913"/>
            <a:ext cx="1638300" cy="1057275"/>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标题 5121"/>
          <p:cNvSpPr>
            <a:spLocks noGrp="1" noChangeArrowheads="1"/>
          </p:cNvSpPr>
          <p:nvPr>
            <p:ph type="ctrTitle"/>
          </p:nvPr>
        </p:nvSpPr>
        <p:spPr>
          <a:xfrm>
            <a:off x="838200" y="352425"/>
            <a:ext cx="7239000" cy="1252538"/>
          </a:xfrm>
        </p:spPr>
        <p:txBody>
          <a:bodyPr anchor="ctr"/>
          <a:lstStyle/>
          <a:p>
            <a:pPr eaLnBrk="1" hangingPunct="1"/>
            <a:r>
              <a:rPr lang="en-US" sz="3200" smtClean="0">
                <a:solidFill>
                  <a:srgbClr val="FF3300"/>
                </a:solidFill>
              </a:rPr>
              <a:t/>
            </a:r>
            <a:br>
              <a:rPr lang="en-US" sz="3200" smtClean="0">
                <a:solidFill>
                  <a:srgbClr val="FF3300"/>
                </a:solidFill>
              </a:rPr>
            </a:br>
            <a:r>
              <a:rPr lang="en-US" altLang="de-CH" sz="3200" smtClean="0">
                <a:solidFill>
                  <a:srgbClr val="FF3300"/>
                </a:solidFill>
              </a:rPr>
              <a:t>Content</a:t>
            </a:r>
          </a:p>
        </p:txBody>
      </p:sp>
      <p:grpSp>
        <p:nvGrpSpPr>
          <p:cNvPr id="4098" name="组合 5122"/>
          <p:cNvGrpSpPr>
            <a:grpSpLocks/>
          </p:cNvGrpSpPr>
          <p:nvPr/>
        </p:nvGrpSpPr>
        <p:grpSpPr bwMode="auto">
          <a:xfrm>
            <a:off x="1993900" y="3297238"/>
            <a:ext cx="5314950" cy="1008062"/>
            <a:chOff x="0" y="-222"/>
            <a:chExt cx="4060" cy="702"/>
          </a:xfrm>
        </p:grpSpPr>
        <p:sp>
          <p:nvSpPr>
            <p:cNvPr id="4099" name="AutoShape 4"/>
            <p:cNvSpPr>
              <a:spLocks noChangeArrowheads="1"/>
            </p:cNvSpPr>
            <p:nvPr/>
          </p:nvSpPr>
          <p:spPr bwMode="auto">
            <a:xfrm>
              <a:off x="0" y="0"/>
              <a:ext cx="4058" cy="480"/>
            </a:xfrm>
            <a:prstGeom prst="roundRect">
              <a:avLst>
                <a:gd name="adj" fmla="val 17505"/>
              </a:avLst>
            </a:prstGeom>
            <a:gradFill rotWithShape="1">
              <a:gsLst>
                <a:gs pos="0">
                  <a:srgbClr val="1BAFC3"/>
                </a:gs>
                <a:gs pos="50000">
                  <a:srgbClr val="19A1B4"/>
                </a:gs>
                <a:gs pos="100000">
                  <a:srgbClr val="1BAFC3"/>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nvGrpSpPr>
            <p:cNvPr id="4100" name="组合 5124"/>
            <p:cNvGrpSpPr>
              <a:grpSpLocks/>
            </p:cNvGrpSpPr>
            <p:nvPr/>
          </p:nvGrpSpPr>
          <p:grpSpPr bwMode="auto">
            <a:xfrm>
              <a:off x="10" y="-222"/>
              <a:ext cx="4050" cy="681"/>
              <a:chOff x="0" y="-237"/>
              <a:chExt cx="3995" cy="681"/>
            </a:xfrm>
          </p:grpSpPr>
          <p:sp>
            <p:nvSpPr>
              <p:cNvPr id="4101" name="AutoShape 6"/>
              <p:cNvSpPr>
                <a:spLocks noChangeArrowheads="1"/>
              </p:cNvSpPr>
              <p:nvPr/>
            </p:nvSpPr>
            <p:spPr bwMode="auto">
              <a:xfrm>
                <a:off x="0" y="329"/>
                <a:ext cx="3988" cy="115"/>
              </a:xfrm>
              <a:prstGeom prst="roundRect">
                <a:avLst>
                  <a:gd name="adj" fmla="val 50000"/>
                </a:avLst>
              </a:prstGeom>
              <a:gradFill rotWithShape="1">
                <a:gsLst>
                  <a:gs pos="0">
                    <a:srgbClr val="1BAFC3"/>
                  </a:gs>
                  <a:gs pos="100000">
                    <a:srgbClr val="FFFFFF"/>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4102" name="AutoShape 7"/>
              <p:cNvSpPr>
                <a:spLocks noChangeArrowheads="1"/>
              </p:cNvSpPr>
              <p:nvPr/>
            </p:nvSpPr>
            <p:spPr bwMode="auto">
              <a:xfrm>
                <a:off x="7" y="-237"/>
                <a:ext cx="3988" cy="285"/>
              </a:xfrm>
              <a:prstGeom prst="roundRect">
                <a:avLst>
                  <a:gd name="adj" fmla="val 50000"/>
                </a:avLst>
              </a:prstGeom>
              <a:gradFill rotWithShape="1">
                <a:gsLst>
                  <a:gs pos="0">
                    <a:srgbClr val="FFFFFF"/>
                  </a:gs>
                  <a:gs pos="100000">
                    <a:srgbClr val="1BAFC3"/>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grpSp>
      <p:grpSp>
        <p:nvGrpSpPr>
          <p:cNvPr id="4103" name="组合 5137"/>
          <p:cNvGrpSpPr>
            <a:grpSpLocks/>
          </p:cNvGrpSpPr>
          <p:nvPr/>
        </p:nvGrpSpPr>
        <p:grpSpPr bwMode="auto">
          <a:xfrm>
            <a:off x="1673225" y="2444750"/>
            <a:ext cx="5965825" cy="688975"/>
            <a:chOff x="0" y="0"/>
            <a:chExt cx="4058" cy="480"/>
          </a:xfrm>
        </p:grpSpPr>
        <p:sp>
          <p:nvSpPr>
            <p:cNvPr id="4104" name="AutoShape 19"/>
            <p:cNvSpPr>
              <a:spLocks noChangeArrowheads="1"/>
            </p:cNvSpPr>
            <p:nvPr/>
          </p:nvSpPr>
          <p:spPr bwMode="auto">
            <a:xfrm>
              <a:off x="0" y="0"/>
              <a:ext cx="4058" cy="480"/>
            </a:xfrm>
            <a:prstGeom prst="roundRect">
              <a:avLst>
                <a:gd name="adj" fmla="val 17505"/>
              </a:avLst>
            </a:prstGeom>
            <a:gradFill rotWithShape="1">
              <a:gsLst>
                <a:gs pos="0">
                  <a:srgbClr val="646ADE"/>
                </a:gs>
                <a:gs pos="50000">
                  <a:srgbClr val="5C62CD"/>
                </a:gs>
                <a:gs pos="100000">
                  <a:srgbClr val="646ADE"/>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nvGrpSpPr>
            <p:cNvPr id="4105" name="组合 5139"/>
            <p:cNvGrpSpPr>
              <a:grpSpLocks/>
            </p:cNvGrpSpPr>
            <p:nvPr/>
          </p:nvGrpSpPr>
          <p:grpSpPr bwMode="auto">
            <a:xfrm>
              <a:off x="10" y="15"/>
              <a:ext cx="4043" cy="444"/>
              <a:chOff x="0" y="0"/>
              <a:chExt cx="3988" cy="444"/>
            </a:xfrm>
          </p:grpSpPr>
          <p:sp>
            <p:nvSpPr>
              <p:cNvPr id="4106" name="AutoShape 21"/>
              <p:cNvSpPr>
                <a:spLocks noChangeArrowheads="1"/>
              </p:cNvSpPr>
              <p:nvPr/>
            </p:nvSpPr>
            <p:spPr bwMode="auto">
              <a:xfrm>
                <a:off x="0" y="329"/>
                <a:ext cx="3988" cy="115"/>
              </a:xfrm>
              <a:prstGeom prst="roundRect">
                <a:avLst>
                  <a:gd name="adj" fmla="val 50000"/>
                </a:avLst>
              </a:prstGeom>
              <a:gradFill rotWithShape="1">
                <a:gsLst>
                  <a:gs pos="0">
                    <a:srgbClr val="646ADE"/>
                  </a:gs>
                  <a:gs pos="100000">
                    <a:srgbClr val="FFFFFF"/>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4107" name="AutoShape 22"/>
              <p:cNvSpPr>
                <a:spLocks noChangeArrowheads="1"/>
              </p:cNvSpPr>
              <p:nvPr/>
            </p:nvSpPr>
            <p:spPr bwMode="auto">
              <a:xfrm>
                <a:off x="0" y="0"/>
                <a:ext cx="3988" cy="115"/>
              </a:xfrm>
              <a:prstGeom prst="roundRect">
                <a:avLst>
                  <a:gd name="adj" fmla="val 50000"/>
                </a:avLst>
              </a:prstGeom>
              <a:gradFill rotWithShape="1">
                <a:gsLst>
                  <a:gs pos="0">
                    <a:srgbClr val="FFFFFF"/>
                  </a:gs>
                  <a:gs pos="100000">
                    <a:srgbClr val="646ADE"/>
                  </a:gs>
                </a:gsLst>
                <a:lin ang="540000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grpSp>
      <p:sp>
        <p:nvSpPr>
          <p:cNvPr id="4108" name="Text Box 23"/>
          <p:cNvSpPr>
            <a:spLocks noChangeArrowheads="1"/>
          </p:cNvSpPr>
          <p:nvPr/>
        </p:nvSpPr>
        <p:spPr bwMode="auto">
          <a:xfrm>
            <a:off x="2405063" y="2466975"/>
            <a:ext cx="4503737" cy="457200"/>
          </a:xfrm>
          <a:prstGeom prst="rect">
            <a:avLst/>
          </a:prstGeom>
          <a:noFill/>
          <a:ln w="9525">
            <a:noFill/>
            <a:miter lim="800000"/>
            <a:headEnd/>
            <a:tailEnd/>
          </a:ln>
        </p:spPr>
        <p:txBody>
          <a:bodyPr>
            <a:spAutoFit/>
          </a:bodyPr>
          <a:lstStyle/>
          <a:p>
            <a:pPr marL="457200" indent="-457200" algn="ctr">
              <a:spcBef>
                <a:spcPct val="50000"/>
              </a:spcBef>
              <a:buClr>
                <a:schemeClr val="tx1"/>
              </a:buClr>
            </a:pPr>
            <a:r>
              <a:rPr lang="de-CH" altLang="en-US" b="1">
                <a:solidFill>
                  <a:schemeClr val="bg1"/>
                </a:solidFill>
                <a:sym typeface="Arial" pitchFamily="34" charset="0"/>
              </a:rPr>
              <a:t>The History of TCM in Switzerland</a:t>
            </a:r>
            <a:r>
              <a:rPr lang="en-US" b="1">
                <a:solidFill>
                  <a:schemeClr val="bg1"/>
                </a:solidFill>
                <a:sym typeface="Arial" pitchFamily="34" charset="0"/>
              </a:rPr>
              <a:t> </a:t>
            </a:r>
            <a:r>
              <a:rPr lang="en-US" sz="2400" b="1">
                <a:solidFill>
                  <a:schemeClr val="bg1"/>
                </a:solidFill>
                <a:sym typeface="Arial" pitchFamily="34" charset="0"/>
              </a:rPr>
              <a:t>   </a:t>
            </a:r>
          </a:p>
        </p:txBody>
      </p:sp>
      <p:sp>
        <p:nvSpPr>
          <p:cNvPr id="4109" name="Text Box 24"/>
          <p:cNvSpPr>
            <a:spLocks noChangeArrowheads="1"/>
          </p:cNvSpPr>
          <p:nvPr/>
        </p:nvSpPr>
        <p:spPr bwMode="auto">
          <a:xfrm>
            <a:off x="2209800" y="3389313"/>
            <a:ext cx="4495800" cy="731837"/>
          </a:xfrm>
          <a:prstGeom prst="rect">
            <a:avLst/>
          </a:prstGeom>
          <a:noFill/>
          <a:ln w="9525">
            <a:noFill/>
            <a:miter lim="800000"/>
            <a:headEnd/>
            <a:tailEnd/>
          </a:ln>
        </p:spPr>
        <p:txBody>
          <a:bodyPr>
            <a:spAutoFit/>
          </a:bodyPr>
          <a:lstStyle/>
          <a:p>
            <a:pPr marL="457200" indent="-457200" algn="ctr">
              <a:spcBef>
                <a:spcPct val="50000"/>
              </a:spcBef>
              <a:buClr>
                <a:schemeClr val="tx1"/>
              </a:buClr>
            </a:pPr>
            <a:r>
              <a:rPr lang="en-US" sz="2400" b="1">
                <a:solidFill>
                  <a:schemeClr val="bg1"/>
                </a:solidFill>
                <a:sym typeface="Arial" pitchFamily="34" charset="0"/>
              </a:rPr>
              <a:t>   </a:t>
            </a:r>
            <a:r>
              <a:rPr lang="en-US" b="1">
                <a:solidFill>
                  <a:schemeClr val="bg1"/>
                </a:solidFill>
                <a:sym typeface="Arial" pitchFamily="34" charset="0"/>
              </a:rPr>
              <a:t>The present situation of TCM in Switzerland </a:t>
            </a:r>
          </a:p>
        </p:txBody>
      </p:sp>
      <p:sp>
        <p:nvSpPr>
          <p:cNvPr id="4110" name="Text Box 25"/>
          <p:cNvSpPr>
            <a:spLocks noChangeArrowheads="1"/>
          </p:cNvSpPr>
          <p:nvPr/>
        </p:nvSpPr>
        <p:spPr bwMode="auto">
          <a:xfrm>
            <a:off x="2405063" y="4275138"/>
            <a:ext cx="4495800" cy="457200"/>
          </a:xfrm>
          <a:prstGeom prst="rect">
            <a:avLst/>
          </a:prstGeom>
          <a:noFill/>
          <a:ln w="9525">
            <a:noFill/>
            <a:miter lim="800000"/>
            <a:headEnd/>
            <a:tailEnd/>
          </a:ln>
        </p:spPr>
        <p:txBody>
          <a:bodyPr>
            <a:spAutoFit/>
          </a:bodyPr>
          <a:lstStyle/>
          <a:p>
            <a:pPr marL="457200" indent="-457200" algn="ctr">
              <a:spcBef>
                <a:spcPct val="50000"/>
              </a:spcBef>
              <a:buClr>
                <a:schemeClr val="tx1"/>
              </a:buClr>
            </a:pPr>
            <a:r>
              <a:rPr lang="en-US" sz="2400" b="1">
                <a:solidFill>
                  <a:schemeClr val="bg1"/>
                </a:solidFill>
                <a:sym typeface="Arial" pitchFamily="34" charset="0"/>
              </a:rPr>
              <a:t>    </a:t>
            </a:r>
          </a:p>
        </p:txBody>
      </p:sp>
      <p:sp>
        <p:nvSpPr>
          <p:cNvPr id="4111" name="Text Box 26"/>
          <p:cNvSpPr>
            <a:spLocks noChangeArrowheads="1"/>
          </p:cNvSpPr>
          <p:nvPr/>
        </p:nvSpPr>
        <p:spPr bwMode="auto">
          <a:xfrm>
            <a:off x="2411413" y="5156200"/>
            <a:ext cx="4495800" cy="457200"/>
          </a:xfrm>
          <a:prstGeom prst="rect">
            <a:avLst/>
          </a:prstGeom>
          <a:noFill/>
          <a:ln w="9525">
            <a:noFill/>
            <a:miter lim="800000"/>
            <a:headEnd/>
            <a:tailEnd/>
          </a:ln>
        </p:spPr>
        <p:txBody>
          <a:bodyPr>
            <a:spAutoFit/>
          </a:bodyPr>
          <a:lstStyle/>
          <a:p>
            <a:pPr marL="457200" indent="-457200" algn="ctr">
              <a:spcBef>
                <a:spcPct val="50000"/>
              </a:spcBef>
              <a:buClr>
                <a:schemeClr val="tx1"/>
              </a:buClr>
            </a:pPr>
            <a:r>
              <a:rPr lang="en-US" sz="2400" b="1">
                <a:solidFill>
                  <a:schemeClr val="bg1"/>
                </a:solidFill>
                <a:sym typeface="Arial" pitchFamily="34" charset="0"/>
              </a:rPr>
              <a:t>    </a:t>
            </a:r>
          </a:p>
        </p:txBody>
      </p:sp>
      <p:pic>
        <p:nvPicPr>
          <p:cNvPr id="4112" name="Picture 27" descr="1"/>
          <p:cNvPicPr>
            <a:picLocks noGrp="1" noChangeAspect="1" noChangeArrowheads="1"/>
          </p:cNvPicPr>
          <p:nvPr>
            <p:ph type="subTitle" idx="1"/>
          </p:nvPr>
        </p:nvPicPr>
        <p:blipFill>
          <a:blip r:embed="rId2" cstate="print">
            <a:lum bright="-6000" contrast="24000"/>
          </a:blip>
          <a:srcRect/>
          <a:stretch>
            <a:fillRect/>
          </a:stretch>
        </p:blipFill>
        <p:spPr>
          <a:xfrm>
            <a:off x="827088" y="4994275"/>
            <a:ext cx="792162" cy="949325"/>
          </a:xfrm>
        </p:spPr>
      </p:pic>
      <p:pic>
        <p:nvPicPr>
          <p:cNvPr id="4113" name="Picture 28" descr="1"/>
          <p:cNvPicPr>
            <a:picLocks noGrp="1" noChangeAspect="1" noChangeArrowheads="1"/>
          </p:cNvPicPr>
          <p:nvPr>
            <p:ph idx="4294967295"/>
          </p:nvPr>
        </p:nvPicPr>
        <p:blipFill>
          <a:blip r:embed="rId2" cstate="print">
            <a:lum bright="-6000" contrast="24000"/>
          </a:blip>
          <a:srcRect/>
          <a:stretch>
            <a:fillRect/>
          </a:stretch>
        </p:blipFill>
        <p:spPr>
          <a:xfrm>
            <a:off x="827088" y="4148138"/>
            <a:ext cx="792162" cy="949325"/>
          </a:xfrm>
        </p:spPr>
      </p:pic>
      <p:pic>
        <p:nvPicPr>
          <p:cNvPr id="4114" name="Picture 29" descr="1"/>
          <p:cNvPicPr>
            <a:picLocks noGrp="1" noChangeAspect="1" noChangeArrowheads="1"/>
          </p:cNvPicPr>
          <p:nvPr>
            <p:ph idx="4294967295"/>
          </p:nvPr>
        </p:nvPicPr>
        <p:blipFill>
          <a:blip r:embed="rId2" cstate="print">
            <a:lum bright="-6000" contrast="24000"/>
          </a:blip>
          <a:srcRect/>
          <a:stretch>
            <a:fillRect/>
          </a:stretch>
        </p:blipFill>
        <p:spPr>
          <a:xfrm>
            <a:off x="827088" y="3297238"/>
            <a:ext cx="792162" cy="949325"/>
          </a:xfrm>
        </p:spPr>
      </p:pic>
      <p:pic>
        <p:nvPicPr>
          <p:cNvPr id="4115" name="Picture 30" descr="1"/>
          <p:cNvPicPr>
            <a:picLocks noGrp="1" noChangeAspect="1" noChangeArrowheads="1"/>
          </p:cNvPicPr>
          <p:nvPr>
            <p:ph idx="4294967295"/>
          </p:nvPr>
        </p:nvPicPr>
        <p:blipFill>
          <a:blip r:embed="rId2" cstate="print">
            <a:lum bright="-6000" contrast="24000"/>
          </a:blip>
          <a:srcRect/>
          <a:stretch>
            <a:fillRect/>
          </a:stretch>
        </p:blipFill>
        <p:spPr>
          <a:xfrm>
            <a:off x="827088" y="2439988"/>
            <a:ext cx="792162" cy="949325"/>
          </a:xfrm>
        </p:spPr>
      </p:pic>
      <p:sp>
        <p:nvSpPr>
          <p:cNvPr id="4116" name="Text Box 32"/>
          <p:cNvSpPr>
            <a:spLocks noChangeArrowheads="1"/>
          </p:cNvSpPr>
          <p:nvPr/>
        </p:nvSpPr>
        <p:spPr bwMode="auto">
          <a:xfrm>
            <a:off x="2052638" y="2536825"/>
            <a:ext cx="381000" cy="457200"/>
          </a:xfrm>
          <a:prstGeom prst="rect">
            <a:avLst/>
          </a:prstGeom>
          <a:noFill/>
          <a:ln w="9525">
            <a:noFill/>
            <a:miter lim="800000"/>
            <a:headEnd/>
            <a:tailEnd/>
          </a:ln>
        </p:spPr>
        <p:txBody>
          <a:bodyPr>
            <a:spAutoFit/>
          </a:bodyPr>
          <a:lstStyle/>
          <a:p>
            <a:pPr algn="ctr">
              <a:spcBef>
                <a:spcPct val="50000"/>
              </a:spcBef>
            </a:pPr>
            <a:r>
              <a:rPr lang="en-US" sz="2400" b="1">
                <a:solidFill>
                  <a:schemeClr val="bg1"/>
                </a:solidFill>
                <a:sym typeface="Arial" pitchFamily="34" charset="0"/>
              </a:rPr>
              <a:t>1</a:t>
            </a:r>
          </a:p>
        </p:txBody>
      </p:sp>
      <p:sp>
        <p:nvSpPr>
          <p:cNvPr id="4117" name="Text Box 33"/>
          <p:cNvSpPr>
            <a:spLocks noChangeArrowheads="1"/>
          </p:cNvSpPr>
          <p:nvPr/>
        </p:nvSpPr>
        <p:spPr bwMode="auto">
          <a:xfrm>
            <a:off x="2065338" y="3395663"/>
            <a:ext cx="381000" cy="457200"/>
          </a:xfrm>
          <a:prstGeom prst="rect">
            <a:avLst/>
          </a:prstGeom>
          <a:noFill/>
          <a:ln w="9525">
            <a:noFill/>
            <a:miter lim="800000"/>
            <a:headEnd/>
            <a:tailEnd/>
          </a:ln>
        </p:spPr>
        <p:txBody>
          <a:bodyPr>
            <a:spAutoFit/>
          </a:bodyPr>
          <a:lstStyle/>
          <a:p>
            <a:pPr algn="ctr">
              <a:spcBef>
                <a:spcPct val="50000"/>
              </a:spcBef>
            </a:pPr>
            <a:r>
              <a:rPr lang="en-US" sz="2400" b="1">
                <a:solidFill>
                  <a:schemeClr val="bg1"/>
                </a:solidFill>
                <a:sym typeface="Arial" pitchFamily="34" charset="0"/>
              </a:rPr>
              <a:t>2</a:t>
            </a:r>
          </a:p>
        </p:txBody>
      </p:sp>
      <p:sp>
        <p:nvSpPr>
          <p:cNvPr id="4118" name="AutoShape 35"/>
          <p:cNvSpPr>
            <a:spLocks noChangeArrowheads="1"/>
          </p:cNvSpPr>
          <p:nvPr/>
        </p:nvSpPr>
        <p:spPr bwMode="auto">
          <a:xfrm>
            <a:off x="1219200" y="1524000"/>
            <a:ext cx="6553200" cy="720725"/>
          </a:xfrm>
          <a:prstGeom prst="roundRect">
            <a:avLst>
              <a:gd name="adj" fmla="val 42181"/>
            </a:avLst>
          </a:prstGeom>
          <a:noFill/>
          <a:ln w="9525">
            <a:noFill/>
            <a:round/>
            <a:headEnd/>
            <a:tailEnd/>
          </a:ln>
        </p:spPr>
        <p:txBody>
          <a:bodyPr wrap="none" anchor="ctr"/>
          <a:lstStyle/>
          <a:p>
            <a:pPr algn="ctr"/>
            <a:endParaRPr lang="zh-CN" altLang="en-US" b="1">
              <a:solidFill>
                <a:srgbClr val="000000"/>
              </a:solidFill>
              <a:sym typeface="Arial" pitchFamily="34" charset="0"/>
            </a:endParaRPr>
          </a:p>
        </p:txBody>
      </p:sp>
      <p:pic>
        <p:nvPicPr>
          <p:cNvPr id="4119" name="图片 1"/>
          <p:cNvPicPr>
            <a:picLocks noChangeAspect="1" noChangeArrowheads="1"/>
          </p:cNvPicPr>
          <p:nvPr/>
        </p:nvPicPr>
        <p:blipFill>
          <a:blip r:embed="rId3" cstate="print"/>
          <a:srcRect/>
          <a:stretch>
            <a:fillRect/>
          </a:stretch>
        </p:blipFill>
        <p:spPr bwMode="auto">
          <a:xfrm>
            <a:off x="7308850" y="188913"/>
            <a:ext cx="1635125" cy="1055687"/>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标题 2"/>
          <p:cNvSpPr>
            <a:spLocks noGrp="1" noChangeArrowheads="1"/>
          </p:cNvSpPr>
          <p:nvPr>
            <p:ph type="ctrTitle"/>
          </p:nvPr>
        </p:nvSpPr>
        <p:spPr>
          <a:xfrm>
            <a:off x="952500" y="595313"/>
            <a:ext cx="7239000" cy="5221287"/>
          </a:xfrm>
        </p:spPr>
        <p:txBody>
          <a:bodyPr anchor="ctr"/>
          <a:lstStyle/>
          <a:p>
            <a:pPr algn="l"/>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T</a:t>
            </a:r>
            <a:r>
              <a:rPr lang="de-CH" altLang="zh-CN" sz="3200" smtClean="0"/>
              <a:t>he history of TCM in Switzerland</a:t>
            </a:r>
            <a:r>
              <a:rPr lang="zh-CN" altLang="en-US" sz="3200" smtClean="0"/>
              <a:t/>
            </a:r>
            <a:br>
              <a:rPr lang="zh-CN" altLang="en-US" sz="3200" smtClean="0"/>
            </a:br>
            <a:r>
              <a:rPr lang="zh-CN" altLang="en-US" sz="3200" smtClean="0"/>
              <a:t/>
            </a:r>
            <a:br>
              <a:rPr lang="zh-CN" altLang="en-US" sz="3200" smtClean="0"/>
            </a:br>
            <a:r>
              <a:rPr lang="zh-CN" altLang="en-US" sz="2400" smtClean="0"/>
              <a:t>B</a:t>
            </a:r>
            <a:r>
              <a:rPr lang="de-CH" altLang="zh-CN" sz="2400" smtClean="0"/>
              <a:t>efore </a:t>
            </a:r>
            <a:r>
              <a:rPr lang="de-CH" altLang="en-US" sz="2400" smtClean="0"/>
              <a:t>1996 </a:t>
            </a:r>
            <a:r>
              <a:rPr lang="en-US" altLang="de-CH" sz="2400" smtClean="0"/>
              <a:t>TCM</a:t>
            </a:r>
            <a:r>
              <a:rPr lang="de-CH" altLang="en-US" sz="2400" smtClean="0"/>
              <a:t> was only practised by </a:t>
            </a:r>
            <a:r>
              <a:rPr lang="en-US" altLang="de-CH" sz="2400" smtClean="0"/>
              <a:t>some</a:t>
            </a:r>
            <a:r>
              <a:rPr lang="de-CH" altLang="en-US" sz="2400" smtClean="0"/>
              <a:t> therapists </a:t>
            </a:r>
            <a:r>
              <a:rPr lang="en-US" altLang="de-CH" sz="2400" smtClean="0"/>
              <a:t>individual</a:t>
            </a:r>
            <a:r>
              <a:rPr lang="de-CH" altLang="en-US" sz="2400" smtClean="0"/>
              <a:t>ly and was not </a:t>
            </a:r>
            <a:r>
              <a:rPr lang="en-US" altLang="de-CH" sz="2400" smtClean="0"/>
              <a:t>popular at all</a:t>
            </a:r>
            <a:r>
              <a:rPr lang="de-CH" altLang="en-US" sz="2400" smtClean="0"/>
              <a:t>.</a:t>
            </a:r>
            <a:br>
              <a:rPr lang="de-CH" altLang="en-US" sz="2400" smtClean="0"/>
            </a:br>
            <a:r>
              <a:rPr lang="de-CH" altLang="en-US" sz="2400" smtClean="0"/>
              <a:t>A</a:t>
            </a:r>
            <a:r>
              <a:rPr lang="de-CH" altLang="zh-CN" sz="2400" smtClean="0"/>
              <a:t>ccording to a report, in 1989 a </a:t>
            </a:r>
            <a:r>
              <a:rPr lang="en-US" altLang="de-CH" sz="2400" smtClean="0"/>
              <a:t>TCM </a:t>
            </a:r>
            <a:r>
              <a:rPr lang="de-CH" altLang="zh-CN" sz="2400" smtClean="0"/>
              <a:t>professor  called Tian Conghuo was invited by the </a:t>
            </a:r>
            <a:r>
              <a:rPr lang="en-US" altLang="de-CH" sz="2400" smtClean="0"/>
              <a:t>C</a:t>
            </a:r>
            <a:r>
              <a:rPr lang="de-CH" altLang="zh-CN" sz="2400" smtClean="0"/>
              <a:t>hinese embassy in </a:t>
            </a:r>
            <a:r>
              <a:rPr lang="en-US" altLang="de-CH" sz="2400" smtClean="0"/>
              <a:t>Switzerland</a:t>
            </a:r>
            <a:r>
              <a:rPr lang="de-CH" altLang="zh-CN" sz="2400" smtClean="0"/>
              <a:t> to treat a </a:t>
            </a:r>
            <a:r>
              <a:rPr lang="en-US" altLang="de-CH" sz="2400" smtClean="0"/>
              <a:t>sick S</a:t>
            </a:r>
            <a:r>
              <a:rPr lang="de-CH" altLang="zh-CN" sz="2400" smtClean="0"/>
              <a:t>wiss senator</a:t>
            </a:r>
            <a:r>
              <a:rPr lang="en-US" altLang="de-CH" sz="2400" smtClean="0"/>
              <a:t>, and h</a:t>
            </a:r>
            <a:r>
              <a:rPr lang="de-CH" altLang="zh-CN" sz="2400" smtClean="0"/>
              <a:t>e succeeded </a:t>
            </a:r>
            <a:r>
              <a:rPr lang="en-US" altLang="de-CH" sz="2400" smtClean="0"/>
              <a:t>in the treatment</a:t>
            </a:r>
            <a:r>
              <a:rPr lang="de-CH" altLang="zh-CN" sz="2400" smtClean="0"/>
              <a:t>. This news was reported in many newspapers and medias. So TCM became famous and started to </a:t>
            </a:r>
            <a:r>
              <a:rPr lang="en-US" altLang="en-US" sz="2400" smtClean="0"/>
              <a:t>draw attention from</a:t>
            </a:r>
            <a:r>
              <a:rPr lang="de-CH" altLang="zh-CN" sz="2400" smtClean="0"/>
              <a:t> </a:t>
            </a:r>
            <a:r>
              <a:rPr lang="en-US" altLang="de-CH" sz="2400" smtClean="0"/>
              <a:t>S</a:t>
            </a:r>
            <a:r>
              <a:rPr lang="de-CH" altLang="zh-CN" sz="2400" smtClean="0"/>
              <a:t>wiss people.</a:t>
            </a:r>
            <a:r>
              <a:rPr lang="zh-CN" altLang="en-US" sz="2400" smtClean="0"/>
              <a:t/>
            </a:r>
            <a:br>
              <a:rPr lang="zh-CN" altLang="en-US" sz="24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r>
            <a:br>
              <a:rPr lang="zh-CN" altLang="en-US" sz="3200" smtClean="0"/>
            </a:br>
            <a:r>
              <a:rPr lang="zh-CN" altLang="en-US" sz="3200" smtClean="0"/>
              <a:t> </a:t>
            </a:r>
            <a:br>
              <a:rPr lang="zh-CN" altLang="en-US" sz="3200" smtClean="0"/>
            </a:br>
            <a:r>
              <a:rPr lang="zh-CN" altLang="en-US" sz="3200" smtClean="0"/>
              <a:t/>
            </a:r>
            <a:br>
              <a:rPr lang="zh-CN" altLang="en-US" sz="3200" smtClean="0"/>
            </a:br>
            <a:endParaRPr lang="zh-CN" altLang="en-US" sz="3200" smtClean="0"/>
          </a:p>
        </p:txBody>
      </p:sp>
      <p:pic>
        <p:nvPicPr>
          <p:cNvPr id="5122" name="图片 3"/>
          <p:cNvPicPr>
            <a:picLocks noChangeAspect="1" noChangeArrowheads="1"/>
          </p:cNvPicPr>
          <p:nvPr/>
        </p:nvPicPr>
        <p:blipFill>
          <a:blip r:embed="rId2" cstate="print"/>
          <a:srcRect/>
          <a:stretch>
            <a:fillRect/>
          </a:stretch>
        </p:blipFill>
        <p:spPr bwMode="auto">
          <a:xfrm>
            <a:off x="7308850" y="188913"/>
            <a:ext cx="1635125" cy="1055687"/>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p:txBody>
          <a:bodyPr/>
          <a:lstStyle/>
          <a:p>
            <a:endParaRPr lang="zh-CN" altLang="en-US" smtClean="0"/>
          </a:p>
        </p:txBody>
      </p:sp>
      <p:sp>
        <p:nvSpPr>
          <p:cNvPr id="6146" name="内容占位符 2"/>
          <p:cNvSpPr>
            <a:spLocks noGrp="1" noChangeArrowheads="1"/>
          </p:cNvSpPr>
          <p:nvPr>
            <p:ph idx="1"/>
          </p:nvPr>
        </p:nvSpPr>
        <p:spPr>
          <a:xfrm>
            <a:off x="203200" y="1016000"/>
            <a:ext cx="8483600" cy="5308600"/>
          </a:xfrm>
        </p:spPr>
        <p:txBody>
          <a:bodyPr/>
          <a:lstStyle/>
          <a:p>
            <a:r>
              <a:rPr lang="de-CH" altLang="en-US" smtClean="0"/>
              <a:t>A</a:t>
            </a:r>
            <a:r>
              <a:rPr lang="en-US" altLang="de-CH" smtClean="0"/>
              <a:t>fter</a:t>
            </a:r>
            <a:r>
              <a:rPr lang="de-CH" altLang="de-CH" smtClean="0"/>
              <a:t> </a:t>
            </a:r>
            <a:r>
              <a:rPr lang="en-US" altLang="de-CH" smtClean="0"/>
              <a:t>carried out market </a:t>
            </a:r>
            <a:r>
              <a:rPr lang="de-CH" altLang="de-CH" smtClean="0"/>
              <a:t>research and</a:t>
            </a:r>
            <a:r>
              <a:rPr lang="de-CH" altLang="de-CH" smtClean="0">
                <a:sym typeface="宋体" pitchFamily="2" charset="-122"/>
              </a:rPr>
              <a:t> </a:t>
            </a:r>
            <a:r>
              <a:rPr lang="en-US" altLang="de-CH" smtClean="0">
                <a:sym typeface="宋体" pitchFamily="2" charset="-122"/>
              </a:rPr>
              <a:t>taken</a:t>
            </a:r>
            <a:r>
              <a:rPr lang="de-CH" altLang="de-CH" smtClean="0">
                <a:sym typeface="宋体" pitchFamily="2" charset="-122"/>
              </a:rPr>
              <a:t> business </a:t>
            </a:r>
            <a:r>
              <a:rPr lang="en-US" altLang="de-CH" smtClean="0">
                <a:sym typeface="宋体" pitchFamily="2" charset="-122"/>
              </a:rPr>
              <a:t>advice</a:t>
            </a:r>
            <a:r>
              <a:rPr lang="de-CH" altLang="de-CH" smtClean="0">
                <a:sym typeface="宋体" pitchFamily="2" charset="-122"/>
              </a:rPr>
              <a:t> </a:t>
            </a:r>
            <a:r>
              <a:rPr lang="en-US" altLang="de-CH" smtClean="0">
                <a:sym typeface="宋体" pitchFamily="2" charset="-122"/>
              </a:rPr>
              <a:t>from</a:t>
            </a:r>
            <a:r>
              <a:rPr lang="de-CH" altLang="de-CH" smtClean="0">
                <a:sym typeface="宋体" pitchFamily="2" charset="-122"/>
              </a:rPr>
              <a:t> a </a:t>
            </a:r>
            <a:r>
              <a:rPr lang="en-US" altLang="de-CH" smtClean="0">
                <a:sym typeface="宋体" pitchFamily="2" charset="-122"/>
              </a:rPr>
              <a:t>S</a:t>
            </a:r>
            <a:r>
              <a:rPr lang="de-CH" altLang="de-CH" smtClean="0">
                <a:sym typeface="宋体" pitchFamily="2" charset="-122"/>
              </a:rPr>
              <a:t>wiss consulting company</a:t>
            </a:r>
            <a:r>
              <a:rPr lang="de-CH" altLang="de-CH" smtClean="0"/>
              <a:t> in 1996, </a:t>
            </a:r>
            <a:r>
              <a:rPr lang="de-CH" altLang="de-CH" smtClean="0">
                <a:sym typeface="宋体" pitchFamily="2" charset="-122"/>
              </a:rPr>
              <a:t>Chen Youbang</a:t>
            </a:r>
            <a:r>
              <a:rPr lang="en-US" altLang="de-CH" smtClean="0">
                <a:sym typeface="宋体" pitchFamily="2" charset="-122"/>
              </a:rPr>
              <a:t>, </a:t>
            </a:r>
            <a:r>
              <a:rPr lang="de-CH" altLang="de-CH" smtClean="0"/>
              <a:t>the director-general of the medical admministrative department</a:t>
            </a:r>
            <a:r>
              <a:rPr lang="en-US" altLang="de-CH" smtClean="0"/>
              <a:t>,</a:t>
            </a:r>
            <a:r>
              <a:rPr lang="de-CH" altLang="de-CH" smtClean="0"/>
              <a:t> </a:t>
            </a:r>
            <a:r>
              <a:rPr lang="en-US" altLang="de-CH" smtClean="0"/>
              <a:t>on behalf</a:t>
            </a:r>
            <a:r>
              <a:rPr lang="de-CH" altLang="de-CH" smtClean="0">
                <a:sym typeface="宋体" pitchFamily="2" charset="-122"/>
              </a:rPr>
              <a:t> </a:t>
            </a:r>
            <a:r>
              <a:rPr lang="de-CH" altLang="de-CH" smtClean="0"/>
              <a:t>of </a:t>
            </a:r>
            <a:r>
              <a:rPr lang="en-US" altLang="de-CH" smtClean="0"/>
              <a:t>China</a:t>
            </a:r>
            <a:r>
              <a:rPr lang="de-CH" altLang="de-CH" smtClean="0"/>
              <a:t> TCM admin Bureau</a:t>
            </a:r>
            <a:r>
              <a:rPr lang="en-US" altLang="de-CH" smtClean="0"/>
              <a:t>,</a:t>
            </a:r>
            <a:r>
              <a:rPr lang="de-CH" altLang="de-CH" smtClean="0"/>
              <a:t>  cooperat</a:t>
            </a:r>
            <a:r>
              <a:rPr lang="en-US" altLang="de-CH" smtClean="0"/>
              <a:t>ed</a:t>
            </a:r>
            <a:r>
              <a:rPr lang="de-CH" altLang="de-CH" smtClean="0"/>
              <a:t> </a:t>
            </a:r>
            <a:r>
              <a:rPr lang="en-US" altLang="de-CH" smtClean="0"/>
              <a:t>by</a:t>
            </a:r>
            <a:r>
              <a:rPr lang="de-CH" altLang="de-CH" smtClean="0"/>
              <a:t> the International AG</a:t>
            </a:r>
            <a:r>
              <a:rPr lang="en-US" altLang="de-CH" smtClean="0"/>
              <a:t>, </a:t>
            </a:r>
            <a:r>
              <a:rPr lang="en-US" altLang="zh-CN" smtClean="0"/>
              <a:t>found</a:t>
            </a:r>
            <a:r>
              <a:rPr lang="de-CH" altLang="en-US" smtClean="0"/>
              <a:t>ed</a:t>
            </a:r>
            <a:r>
              <a:rPr lang="de-CH" altLang="de-CH" smtClean="0"/>
              <a:t> the first </a:t>
            </a:r>
            <a:r>
              <a:rPr lang="en-US" altLang="de-CH" smtClean="0"/>
              <a:t>official </a:t>
            </a:r>
            <a:r>
              <a:rPr lang="de-CH" altLang="de-CH" smtClean="0"/>
              <a:t>TCM Centre in Bad Ragaz</a:t>
            </a:r>
            <a:r>
              <a:rPr lang="en-US" altLang="de-CH" smtClean="0"/>
              <a:t>, a beautiful town</a:t>
            </a:r>
            <a:r>
              <a:rPr lang="de-CH" altLang="de-CH" smtClean="0"/>
              <a:t> in the east of Switzerland.  The whole </a:t>
            </a:r>
            <a:r>
              <a:rPr lang="en-US" altLang="de-CH" smtClean="0"/>
              <a:t>medical </a:t>
            </a:r>
            <a:r>
              <a:rPr lang="de-CH" altLang="de-CH" smtClean="0"/>
              <a:t>team was </a:t>
            </a:r>
            <a:r>
              <a:rPr lang="en-US" altLang="de-CH" smtClean="0"/>
              <a:t>designa</a:t>
            </a:r>
            <a:r>
              <a:rPr lang="de-CH" altLang="de-CH" smtClean="0"/>
              <a:t>ted by </a:t>
            </a:r>
            <a:r>
              <a:rPr lang="en-US" altLang="de-CH" smtClean="0"/>
              <a:t>China</a:t>
            </a:r>
            <a:r>
              <a:rPr lang="de-CH" altLang="de-CH" smtClean="0"/>
              <a:t> TCM admin Bureau.</a:t>
            </a:r>
          </a:p>
          <a:p>
            <a:r>
              <a:rPr lang="de-CH" altLang="en-US" smtClean="0"/>
              <a:t> Th</a:t>
            </a:r>
            <a:r>
              <a:rPr lang="en-US" altLang="de-CH" smtClean="0"/>
              <a:t>is can be seen as the first milestone in the history of TCM development in Switzerland</a:t>
            </a:r>
            <a:r>
              <a:rPr lang="de-CH" altLang="en-US" smtClean="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标题 1"/>
          <p:cNvSpPr>
            <a:spLocks noGrp="1" noChangeArrowheads="1"/>
          </p:cNvSpPr>
          <p:nvPr>
            <p:ph type="title"/>
          </p:nvPr>
        </p:nvSpPr>
        <p:spPr/>
        <p:txBody>
          <a:bodyPr/>
          <a:lstStyle/>
          <a:p>
            <a:endParaRPr lang="zh-CN" altLang="en-US" smtClean="0"/>
          </a:p>
        </p:txBody>
      </p:sp>
      <p:sp>
        <p:nvSpPr>
          <p:cNvPr id="7170" name="内容占位符 2"/>
          <p:cNvSpPr>
            <a:spLocks noGrp="1" noChangeArrowheads="1"/>
          </p:cNvSpPr>
          <p:nvPr>
            <p:ph idx="1"/>
          </p:nvPr>
        </p:nvSpPr>
        <p:spPr/>
        <p:txBody>
          <a:bodyPr/>
          <a:lstStyle/>
          <a:p>
            <a:r>
              <a:rPr lang="en-US" altLang="de-CH" smtClean="0"/>
              <a:t>In </a:t>
            </a:r>
            <a:r>
              <a:rPr lang="de-CH" altLang="zh-CN" smtClean="0"/>
              <a:t>1998, on </a:t>
            </a:r>
            <a:r>
              <a:rPr lang="en-US" altLang="de-CH" smtClean="0"/>
              <a:t>the </a:t>
            </a:r>
            <a:r>
              <a:rPr lang="de-CH" altLang="zh-CN" smtClean="0"/>
              <a:t>recommendation of director CHEN Youbang</a:t>
            </a:r>
            <a:r>
              <a:rPr lang="en-US" altLang="de-CH" smtClean="0"/>
              <a:t>,</a:t>
            </a:r>
            <a:r>
              <a:rPr lang="de-CH" altLang="zh-CN" smtClean="0"/>
              <a:t> the second </a:t>
            </a:r>
            <a:r>
              <a:rPr lang="en-US" altLang="de-CH" smtClean="0"/>
              <a:t>official </a:t>
            </a:r>
            <a:r>
              <a:rPr lang="de-CH" altLang="zh-CN" smtClean="0"/>
              <a:t>TCM centre was founded </a:t>
            </a:r>
            <a:r>
              <a:rPr lang="en-US" altLang="de-CH" smtClean="0"/>
              <a:t>by Beijing </a:t>
            </a:r>
            <a:r>
              <a:rPr lang="de-CH" altLang="zh-CN" smtClean="0"/>
              <a:t>Sino-Japanese Friendship Hospital  in cooperation with </a:t>
            </a:r>
            <a:r>
              <a:rPr lang="en-US" altLang="de-CH" smtClean="0"/>
              <a:t>a</a:t>
            </a:r>
            <a:r>
              <a:rPr lang="de-CH" altLang="zh-CN" smtClean="0"/>
              <a:t>  local </a:t>
            </a:r>
            <a:r>
              <a:rPr lang="en-US" altLang="de-CH" smtClean="0"/>
              <a:t>Swiss </a:t>
            </a:r>
            <a:r>
              <a:rPr lang="de-CH" altLang="zh-CN" smtClean="0"/>
              <a:t>institution.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标题 19457"/>
          <p:cNvSpPr>
            <a:spLocks noGrp="1" noChangeArrowheads="1"/>
          </p:cNvSpPr>
          <p:nvPr>
            <p:ph type="ctrTitle"/>
          </p:nvPr>
        </p:nvSpPr>
        <p:spPr>
          <a:xfrm>
            <a:off x="742950" y="195263"/>
            <a:ext cx="6165850" cy="865187"/>
          </a:xfrm>
        </p:spPr>
        <p:txBody>
          <a:bodyPr anchor="ctr"/>
          <a:lstStyle/>
          <a:p>
            <a:pPr eaLnBrk="1" hangingPunct="1"/>
            <a:r>
              <a:rPr lang="de-CH" altLang="en-US" sz="2400" smtClean="0">
                <a:solidFill>
                  <a:srgbClr val="FF3300"/>
                </a:solidFill>
              </a:rPr>
              <a:t>General View of the </a:t>
            </a:r>
            <a:r>
              <a:rPr lang="en-US" altLang="de-CH" sz="2400" smtClean="0">
                <a:solidFill>
                  <a:srgbClr val="FF3300"/>
                </a:solidFill>
              </a:rPr>
              <a:t>history</a:t>
            </a:r>
            <a:r>
              <a:rPr lang="de-CH" altLang="en-US" sz="2400" smtClean="0">
                <a:solidFill>
                  <a:srgbClr val="FF3300"/>
                </a:solidFill>
              </a:rPr>
              <a:t> of </a:t>
            </a:r>
            <a:r>
              <a:rPr lang="en-US" altLang="de-CH" sz="2400" smtClean="0">
                <a:solidFill>
                  <a:srgbClr val="FF3300"/>
                </a:solidFill>
              </a:rPr>
              <a:t>TCM</a:t>
            </a:r>
            <a:r>
              <a:rPr lang="de-CH" altLang="en-US" sz="2400" smtClean="0">
                <a:solidFill>
                  <a:srgbClr val="FF3300"/>
                </a:solidFill>
              </a:rPr>
              <a:t> developement in Switzerland </a:t>
            </a:r>
            <a:r>
              <a:rPr lang="en-US" altLang="de-CH" sz="2400" smtClean="0">
                <a:solidFill>
                  <a:srgbClr val="FF3300"/>
                </a:solidFill>
              </a:rPr>
              <a:t>(1)</a:t>
            </a:r>
          </a:p>
        </p:txBody>
      </p:sp>
      <p:sp>
        <p:nvSpPr>
          <p:cNvPr id="8194" name="AutoShape 3"/>
          <p:cNvSpPr>
            <a:spLocks noChangeArrowheads="1"/>
          </p:cNvSpPr>
          <p:nvPr/>
        </p:nvSpPr>
        <p:spPr bwMode="auto">
          <a:xfrm>
            <a:off x="2847975" y="1571625"/>
            <a:ext cx="4991100" cy="1549400"/>
          </a:xfrm>
          <a:prstGeom prst="roundRect">
            <a:avLst>
              <a:gd name="adj" fmla="val 9144"/>
            </a:avLst>
          </a:prstGeom>
          <a:solidFill>
            <a:srgbClr val="F8F8F8"/>
          </a:solidFill>
          <a:ln w="28575">
            <a:solidFill>
              <a:schemeClr val="accent2"/>
            </a:solidFill>
            <a:bevel/>
            <a:headEnd/>
            <a:tailEnd/>
          </a:ln>
        </p:spPr>
        <p:txBody>
          <a:bodyPr wrap="none" anchor="ctr"/>
          <a:lstStyle/>
          <a:p>
            <a:pPr algn="r"/>
            <a:endParaRPr lang="zh-CN" altLang="en-US">
              <a:solidFill>
                <a:srgbClr val="000000"/>
              </a:solidFill>
              <a:sym typeface="Arial" pitchFamily="34" charset="0"/>
            </a:endParaRPr>
          </a:p>
        </p:txBody>
      </p:sp>
      <p:sp>
        <p:nvSpPr>
          <p:cNvPr id="8195" name="AutoShape 4"/>
          <p:cNvSpPr>
            <a:spLocks noChangeArrowheads="1"/>
          </p:cNvSpPr>
          <p:nvPr/>
        </p:nvSpPr>
        <p:spPr bwMode="auto">
          <a:xfrm>
            <a:off x="2857500" y="3276600"/>
            <a:ext cx="4991100" cy="1327150"/>
          </a:xfrm>
          <a:prstGeom prst="roundRect">
            <a:avLst>
              <a:gd name="adj" fmla="val 9144"/>
            </a:avLst>
          </a:prstGeom>
          <a:solidFill>
            <a:srgbClr val="F8F8F8"/>
          </a:solidFill>
          <a:ln w="28575">
            <a:solidFill>
              <a:schemeClr val="hlink"/>
            </a:solidFill>
            <a:bevel/>
            <a:headEnd/>
            <a:tailEnd/>
          </a:ln>
        </p:spPr>
        <p:txBody>
          <a:bodyPr wrap="none" anchor="ctr"/>
          <a:lstStyle/>
          <a:p>
            <a:pPr algn="r"/>
            <a:endParaRPr lang="zh-CN" altLang="en-US">
              <a:solidFill>
                <a:srgbClr val="000000"/>
              </a:solidFill>
              <a:sym typeface="Arial" pitchFamily="34" charset="0"/>
            </a:endParaRPr>
          </a:p>
        </p:txBody>
      </p:sp>
      <p:sp>
        <p:nvSpPr>
          <p:cNvPr id="8196" name="AutoShape 5"/>
          <p:cNvSpPr>
            <a:spLocks noChangeArrowheads="1"/>
          </p:cNvSpPr>
          <p:nvPr/>
        </p:nvSpPr>
        <p:spPr bwMode="auto">
          <a:xfrm>
            <a:off x="2047875" y="1060450"/>
            <a:ext cx="2517775" cy="2060575"/>
          </a:xfrm>
          <a:prstGeom prst="upArrow">
            <a:avLst>
              <a:gd name="adj1" fmla="val 50000"/>
              <a:gd name="adj2" fmla="val 18625"/>
            </a:avLst>
          </a:prstGeom>
          <a:gradFill rotWithShape="1">
            <a:gsLst>
              <a:gs pos="0">
                <a:srgbClr val="127481"/>
              </a:gs>
              <a:gs pos="100000">
                <a:srgbClr val="1BAFC3"/>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8197" name="AutoShape 6"/>
          <p:cNvSpPr>
            <a:spLocks noChangeArrowheads="1"/>
          </p:cNvSpPr>
          <p:nvPr/>
        </p:nvSpPr>
        <p:spPr bwMode="auto">
          <a:xfrm>
            <a:off x="1485900" y="2676525"/>
            <a:ext cx="2438400" cy="1785938"/>
          </a:xfrm>
          <a:prstGeom prst="upArrow">
            <a:avLst>
              <a:gd name="adj1" fmla="val 50000"/>
              <a:gd name="adj2" fmla="val 18625"/>
            </a:avLst>
          </a:prstGeom>
          <a:gradFill rotWithShape="1">
            <a:gsLst>
              <a:gs pos="0">
                <a:srgbClr val="556B10"/>
              </a:gs>
              <a:gs pos="100000">
                <a:srgbClr val="98BF1D"/>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8198" name="AutoShape 7"/>
          <p:cNvSpPr>
            <a:spLocks noChangeArrowheads="1"/>
          </p:cNvSpPr>
          <p:nvPr/>
        </p:nvSpPr>
        <p:spPr bwMode="auto">
          <a:xfrm>
            <a:off x="2185988" y="4624388"/>
            <a:ext cx="5662612" cy="1316037"/>
          </a:xfrm>
          <a:prstGeom prst="roundRect">
            <a:avLst>
              <a:gd name="adj" fmla="val 9144"/>
            </a:avLst>
          </a:prstGeom>
          <a:solidFill>
            <a:srgbClr val="F8F8F8"/>
          </a:solidFill>
          <a:ln w="28575">
            <a:solidFill>
              <a:schemeClr val="accent1"/>
            </a:solidFill>
            <a:bevel/>
            <a:headEnd/>
            <a:tailEnd/>
          </a:ln>
        </p:spPr>
        <p:txBody>
          <a:bodyPr wrap="none" anchor="ctr"/>
          <a:lstStyle/>
          <a:p>
            <a:pPr algn="r"/>
            <a:endParaRPr lang="zh-CN" altLang="en-US">
              <a:solidFill>
                <a:srgbClr val="000000"/>
              </a:solidFill>
              <a:sym typeface="Arial" pitchFamily="34" charset="0"/>
            </a:endParaRPr>
          </a:p>
        </p:txBody>
      </p:sp>
      <p:sp>
        <p:nvSpPr>
          <p:cNvPr id="8199" name="AutoShape 8"/>
          <p:cNvSpPr>
            <a:spLocks noChangeArrowheads="1"/>
          </p:cNvSpPr>
          <p:nvPr/>
        </p:nvSpPr>
        <p:spPr bwMode="auto">
          <a:xfrm>
            <a:off x="904875" y="4065588"/>
            <a:ext cx="2438400" cy="1785937"/>
          </a:xfrm>
          <a:prstGeom prst="upArrow">
            <a:avLst>
              <a:gd name="adj1" fmla="val 50000"/>
              <a:gd name="adj2" fmla="val 18625"/>
            </a:avLst>
          </a:prstGeom>
          <a:gradFill rotWithShape="1">
            <a:gsLst>
              <a:gs pos="0">
                <a:srgbClr val="393D7F"/>
              </a:gs>
              <a:gs pos="100000">
                <a:srgbClr val="646ADE"/>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8200" name="WordArt 9"/>
          <p:cNvSpPr>
            <a:spLocks noChangeArrowheads="1" noChangeShapeType="1" noTextEdit="1"/>
          </p:cNvSpPr>
          <p:nvPr/>
        </p:nvSpPr>
        <p:spPr bwMode="auto">
          <a:xfrm rot="5400000">
            <a:off x="1830388" y="3417887"/>
            <a:ext cx="914400" cy="231775"/>
          </a:xfrm>
          <a:prstGeom prst="rect">
            <a:avLst/>
          </a:prstGeom>
        </p:spPr>
        <p:txBody>
          <a:bodyPr wrap="none" fromWordArt="1">
            <a:prstTxWarp prst="textPlain">
              <a:avLst>
                <a:gd name="adj" fmla="val 50000"/>
              </a:avLst>
            </a:prstTxWarp>
          </a:bodyPr>
          <a:lstStyle/>
          <a:p>
            <a:pPr algn="ctr"/>
            <a:r>
              <a:rPr lang="es-ES" sz="3600">
                <a:ln w="9525">
                  <a:noFill/>
                  <a:round/>
                  <a:headEnd/>
                  <a:tailEnd/>
                </a:ln>
                <a:solidFill>
                  <a:srgbClr val="FFFFFF"/>
                </a:solidFill>
                <a:latin typeface="Arial Black"/>
              </a:rPr>
              <a:t>Growth</a:t>
            </a:r>
          </a:p>
        </p:txBody>
      </p:sp>
      <p:sp>
        <p:nvSpPr>
          <p:cNvPr id="8201" name="WordArt 10"/>
          <p:cNvSpPr>
            <a:spLocks noChangeArrowheads="1" noChangeShapeType="1" noTextEdit="1"/>
          </p:cNvSpPr>
          <p:nvPr/>
        </p:nvSpPr>
        <p:spPr bwMode="auto">
          <a:xfrm rot="5400000">
            <a:off x="1340645" y="4993481"/>
            <a:ext cx="684212" cy="231775"/>
          </a:xfrm>
          <a:prstGeom prst="rect">
            <a:avLst/>
          </a:prstGeom>
        </p:spPr>
        <p:txBody>
          <a:bodyPr wrap="none" fromWordArt="1">
            <a:prstTxWarp prst="textPlain">
              <a:avLst>
                <a:gd name="adj" fmla="val 50000"/>
              </a:avLst>
            </a:prstTxWarp>
          </a:bodyPr>
          <a:lstStyle/>
          <a:p>
            <a:pPr algn="ctr"/>
            <a:r>
              <a:rPr lang="es-ES" sz="3600">
                <a:ln w="9525">
                  <a:noFill/>
                  <a:round/>
                  <a:headEnd/>
                  <a:tailEnd/>
                </a:ln>
                <a:solidFill>
                  <a:srgbClr val="FFFFFF"/>
                </a:solidFill>
                <a:latin typeface="Arial Black"/>
              </a:rPr>
              <a:t>Start</a:t>
            </a:r>
          </a:p>
        </p:txBody>
      </p:sp>
      <p:sp>
        <p:nvSpPr>
          <p:cNvPr id="8202" name="WordArt 11"/>
          <p:cNvSpPr>
            <a:spLocks noChangeArrowheads="1" noChangeShapeType="1" noTextEdit="1"/>
          </p:cNvSpPr>
          <p:nvPr/>
        </p:nvSpPr>
        <p:spPr bwMode="auto">
          <a:xfrm rot="5400000">
            <a:off x="2463800" y="2033588"/>
            <a:ext cx="788988" cy="284162"/>
          </a:xfrm>
          <a:prstGeom prst="rect">
            <a:avLst/>
          </a:prstGeom>
        </p:spPr>
        <p:txBody>
          <a:bodyPr wrap="none" fromWordArt="1">
            <a:prstTxWarp prst="textPlain">
              <a:avLst>
                <a:gd name="adj" fmla="val 50000"/>
              </a:avLst>
            </a:prstTxWarp>
          </a:bodyPr>
          <a:lstStyle/>
          <a:p>
            <a:pPr algn="ctr"/>
            <a:r>
              <a:rPr lang="es-ES" sz="2000">
                <a:ln w="9525">
                  <a:noFill/>
                  <a:round/>
                  <a:headEnd/>
                  <a:tailEnd/>
                </a:ln>
                <a:solidFill>
                  <a:srgbClr val="FFFFFF"/>
                </a:solidFill>
                <a:latin typeface="Arial Black"/>
              </a:rPr>
              <a:t>Boom</a:t>
            </a:r>
          </a:p>
        </p:txBody>
      </p:sp>
      <p:sp>
        <p:nvSpPr>
          <p:cNvPr id="8203" name="Text Box 12"/>
          <p:cNvSpPr>
            <a:spLocks noChangeArrowheads="1"/>
          </p:cNvSpPr>
          <p:nvPr/>
        </p:nvSpPr>
        <p:spPr bwMode="auto">
          <a:xfrm>
            <a:off x="3152775" y="1857375"/>
            <a:ext cx="762000" cy="1073150"/>
          </a:xfrm>
          <a:prstGeom prst="rect">
            <a:avLst/>
          </a:prstGeom>
          <a:noFill/>
          <a:ln w="9525">
            <a:noFill/>
            <a:miter lim="800000"/>
            <a:headEnd/>
            <a:tailEnd/>
          </a:ln>
        </p:spPr>
        <p:txBody>
          <a:bodyPr>
            <a:spAutoFit/>
          </a:bodyPr>
          <a:lstStyle/>
          <a:p>
            <a:pPr algn="r">
              <a:lnSpc>
                <a:spcPct val="120000"/>
              </a:lnSpc>
              <a:spcBef>
                <a:spcPct val="50000"/>
              </a:spcBef>
            </a:pPr>
            <a:r>
              <a:rPr lang="en-US" sz="1400" b="1">
                <a:solidFill>
                  <a:srgbClr val="FFFFFF"/>
                </a:solidFill>
                <a:sym typeface="Arial" pitchFamily="34" charset="0"/>
              </a:rPr>
              <a:t>2008</a:t>
            </a: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2004       </a:t>
            </a:r>
          </a:p>
        </p:txBody>
      </p:sp>
      <p:sp>
        <p:nvSpPr>
          <p:cNvPr id="8204" name="Text Box 13"/>
          <p:cNvSpPr>
            <a:spLocks noChangeArrowheads="1"/>
          </p:cNvSpPr>
          <p:nvPr/>
        </p:nvSpPr>
        <p:spPr bwMode="auto">
          <a:xfrm>
            <a:off x="2555875" y="3140075"/>
            <a:ext cx="762000" cy="1073150"/>
          </a:xfrm>
          <a:prstGeom prst="rect">
            <a:avLst/>
          </a:prstGeom>
          <a:noFill/>
          <a:ln w="9525">
            <a:noFill/>
            <a:miter lim="800000"/>
            <a:headEnd/>
            <a:tailEnd/>
          </a:ln>
        </p:spPr>
        <p:txBody>
          <a:bodyPr>
            <a:spAutoFit/>
          </a:bodyPr>
          <a:lstStyle/>
          <a:p>
            <a:pPr algn="r">
              <a:lnSpc>
                <a:spcPct val="120000"/>
              </a:lnSpc>
              <a:spcBef>
                <a:spcPct val="50000"/>
              </a:spcBef>
            </a:pPr>
            <a:r>
              <a:rPr lang="en-US" sz="1400" b="1">
                <a:solidFill>
                  <a:srgbClr val="FFFFFF"/>
                </a:solidFill>
                <a:sym typeface="Arial" pitchFamily="34" charset="0"/>
              </a:rPr>
              <a:t>2003</a:t>
            </a: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2000       </a:t>
            </a:r>
          </a:p>
        </p:txBody>
      </p:sp>
      <p:sp>
        <p:nvSpPr>
          <p:cNvPr id="8205" name="Text Box 14"/>
          <p:cNvSpPr>
            <a:spLocks noChangeArrowheads="1"/>
          </p:cNvSpPr>
          <p:nvPr/>
        </p:nvSpPr>
        <p:spPr bwMode="auto">
          <a:xfrm>
            <a:off x="1962150" y="4624388"/>
            <a:ext cx="762000" cy="1073150"/>
          </a:xfrm>
          <a:prstGeom prst="rect">
            <a:avLst/>
          </a:prstGeom>
          <a:noFill/>
          <a:ln w="9525">
            <a:noFill/>
            <a:miter lim="800000"/>
            <a:headEnd/>
            <a:tailEnd/>
          </a:ln>
        </p:spPr>
        <p:txBody>
          <a:bodyPr>
            <a:spAutoFit/>
          </a:bodyPr>
          <a:lstStyle/>
          <a:p>
            <a:pPr algn="r">
              <a:lnSpc>
                <a:spcPct val="120000"/>
              </a:lnSpc>
              <a:spcBef>
                <a:spcPct val="50000"/>
              </a:spcBef>
            </a:pPr>
            <a:r>
              <a:rPr lang="en-US" sz="1400" b="1">
                <a:solidFill>
                  <a:srgbClr val="FFFFFF"/>
                </a:solidFill>
                <a:sym typeface="Arial" pitchFamily="34" charset="0"/>
              </a:rPr>
              <a:t>1999</a:t>
            </a: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1996       </a:t>
            </a:r>
          </a:p>
        </p:txBody>
      </p:sp>
      <p:sp>
        <p:nvSpPr>
          <p:cNvPr id="8206" name="Text Box 15"/>
          <p:cNvSpPr>
            <a:spLocks noChangeArrowheads="1"/>
          </p:cNvSpPr>
          <p:nvPr/>
        </p:nvSpPr>
        <p:spPr bwMode="auto">
          <a:xfrm>
            <a:off x="3209925" y="4724400"/>
            <a:ext cx="3763963" cy="1017588"/>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E</a:t>
            </a:r>
            <a:r>
              <a:rPr lang="de-CH" altLang="en-US" sz="1600" b="1">
                <a:solidFill>
                  <a:srgbClr val="000000"/>
                </a:solidFill>
                <a:sym typeface="Arial" pitchFamily="34" charset="0"/>
              </a:rPr>
              <a:t>arly stage</a:t>
            </a:r>
          </a:p>
          <a:p>
            <a:pPr>
              <a:lnSpc>
                <a:spcPct val="110000"/>
              </a:lnSpc>
              <a:spcBef>
                <a:spcPct val="50000"/>
              </a:spcBef>
              <a:buFont typeface="Arial" pitchFamily="34" charset="0"/>
              <a:buChar char="•"/>
            </a:pPr>
            <a:r>
              <a:rPr lang="de-CH" altLang="zh-CN" sz="1600" b="1">
                <a:solidFill>
                  <a:srgbClr val="000000"/>
                </a:solidFill>
                <a:sym typeface="Arial" pitchFamily="34" charset="0"/>
              </a:rPr>
              <a:t> TCM doctors were chosen by official institutions</a:t>
            </a:r>
          </a:p>
        </p:txBody>
      </p:sp>
      <p:sp>
        <p:nvSpPr>
          <p:cNvPr id="8207" name="Text Box 16"/>
          <p:cNvSpPr>
            <a:spLocks noChangeArrowheads="1"/>
          </p:cNvSpPr>
          <p:nvPr/>
        </p:nvSpPr>
        <p:spPr bwMode="auto">
          <a:xfrm>
            <a:off x="4030663" y="1508125"/>
            <a:ext cx="3398837" cy="1674813"/>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E</a:t>
            </a:r>
            <a:r>
              <a:rPr lang="de-CH" altLang="zh-CN" sz="1600" b="1">
                <a:solidFill>
                  <a:srgbClr val="000000"/>
                </a:solidFill>
                <a:sym typeface="Arial" pitchFamily="34" charset="0"/>
              </a:rPr>
              <a:t>xpan</a:t>
            </a:r>
            <a:r>
              <a:rPr lang="en-US" altLang="de-CH" sz="1600" b="1">
                <a:solidFill>
                  <a:srgbClr val="000000"/>
                </a:solidFill>
                <a:sym typeface="Arial" pitchFamily="34" charset="0"/>
              </a:rPr>
              <a:t>ding</a:t>
            </a:r>
            <a:r>
              <a:rPr lang="de-CH" altLang="zh-CN" sz="1600" b="1">
                <a:solidFill>
                  <a:srgbClr val="000000"/>
                </a:solidFill>
                <a:sym typeface="Arial" pitchFamily="34" charset="0"/>
              </a:rPr>
              <a:t> stage</a:t>
            </a:r>
          </a:p>
          <a:p>
            <a:pPr>
              <a:lnSpc>
                <a:spcPct val="110000"/>
              </a:lnSpc>
              <a:spcBef>
                <a:spcPct val="50000"/>
              </a:spcBef>
              <a:buFont typeface="Arial" pitchFamily="34" charset="0"/>
              <a:buChar char="•"/>
            </a:pPr>
            <a:r>
              <a:rPr lang="en-US" altLang="de-CH" sz="1600" b="1">
                <a:solidFill>
                  <a:srgbClr val="000000"/>
                </a:solidFill>
                <a:sym typeface="Arial" pitchFamily="34" charset="0"/>
              </a:rPr>
              <a:t>D</a:t>
            </a:r>
            <a:r>
              <a:rPr lang="de-CH" altLang="zh-CN" sz="1600" b="1">
                <a:solidFill>
                  <a:srgbClr val="000000"/>
                </a:solidFill>
                <a:sym typeface="Arial" pitchFamily="34" charset="0"/>
              </a:rPr>
              <a:t>iverse </a:t>
            </a:r>
            <a:r>
              <a:rPr lang="en-US" altLang="de-CH" sz="1600" b="1">
                <a:solidFill>
                  <a:srgbClr val="000000"/>
                </a:solidFill>
                <a:sym typeface="Arial" pitchFamily="34" charset="0"/>
              </a:rPr>
              <a:t>business </a:t>
            </a:r>
            <a:r>
              <a:rPr lang="de-CH" altLang="zh-CN" sz="1600" b="1">
                <a:solidFill>
                  <a:srgbClr val="000000"/>
                </a:solidFill>
                <a:sym typeface="Arial" pitchFamily="34" charset="0"/>
              </a:rPr>
              <a:t>groups </a:t>
            </a:r>
            <a:r>
              <a:rPr lang="en-US" altLang="de-CH" sz="1600" b="1">
                <a:solidFill>
                  <a:srgbClr val="000000"/>
                </a:solidFill>
                <a:sym typeface="Arial" pitchFamily="34" charset="0"/>
              </a:rPr>
              <a:t>set up</a:t>
            </a:r>
            <a:r>
              <a:rPr lang="de-CH" altLang="zh-CN" sz="1600" b="1">
                <a:solidFill>
                  <a:srgbClr val="000000"/>
                </a:solidFill>
                <a:sym typeface="Arial" pitchFamily="34" charset="0"/>
              </a:rPr>
              <a:t> </a:t>
            </a:r>
            <a:r>
              <a:rPr lang="en-US" altLang="de-CH" sz="1600" b="1">
                <a:solidFill>
                  <a:srgbClr val="000000"/>
                </a:solidFill>
                <a:sym typeface="Arial" pitchFamily="34" charset="0"/>
              </a:rPr>
              <a:t>clinic</a:t>
            </a:r>
            <a:r>
              <a:rPr lang="de-CH" altLang="zh-CN" sz="1600" b="1">
                <a:solidFill>
                  <a:srgbClr val="000000"/>
                </a:solidFill>
                <a:sym typeface="Arial" pitchFamily="34" charset="0"/>
              </a:rPr>
              <a:t> chains </a:t>
            </a:r>
          </a:p>
          <a:p>
            <a:pPr>
              <a:lnSpc>
                <a:spcPct val="110000"/>
              </a:lnSpc>
              <a:spcBef>
                <a:spcPct val="50000"/>
              </a:spcBef>
              <a:buFont typeface="Arial" pitchFamily="34" charset="0"/>
              <a:buChar char="•"/>
            </a:pPr>
            <a:r>
              <a:rPr lang="en-US" altLang="de-CH" sz="1600" b="1">
                <a:solidFill>
                  <a:srgbClr val="000000"/>
                </a:solidFill>
                <a:sym typeface="Arial" pitchFamily="34" charset="0"/>
              </a:rPr>
              <a:t>A few</a:t>
            </a:r>
            <a:r>
              <a:rPr lang="de-CH" altLang="zh-CN" sz="1600" b="1">
                <a:solidFill>
                  <a:srgbClr val="000000"/>
                </a:solidFill>
                <a:sym typeface="Arial" pitchFamily="34" charset="0"/>
              </a:rPr>
              <a:t> </a:t>
            </a:r>
            <a:r>
              <a:rPr lang="en-US" altLang="de-CH" sz="1600" b="1">
                <a:solidFill>
                  <a:srgbClr val="000000"/>
                </a:solidFill>
                <a:sym typeface="Arial" pitchFamily="34" charset="0"/>
              </a:rPr>
              <a:t>C</a:t>
            </a:r>
            <a:r>
              <a:rPr lang="de-CH" altLang="zh-CN" sz="1600" b="1">
                <a:solidFill>
                  <a:srgbClr val="000000"/>
                </a:solidFill>
                <a:sym typeface="Arial" pitchFamily="34" charset="0"/>
              </a:rPr>
              <a:t>hinese doctors started </a:t>
            </a:r>
            <a:r>
              <a:rPr lang="en-US" altLang="de-CH" sz="1600" b="1">
                <a:solidFill>
                  <a:srgbClr val="000000"/>
                </a:solidFill>
                <a:sym typeface="Arial" pitchFamily="34" charset="0"/>
              </a:rPr>
              <a:t>to open</a:t>
            </a:r>
            <a:r>
              <a:rPr lang="de-CH" altLang="zh-CN" sz="1600" b="1">
                <a:solidFill>
                  <a:srgbClr val="000000"/>
                </a:solidFill>
                <a:sym typeface="Arial" pitchFamily="34" charset="0"/>
              </a:rPr>
              <a:t> their own clinics</a:t>
            </a:r>
          </a:p>
        </p:txBody>
      </p:sp>
      <p:sp>
        <p:nvSpPr>
          <p:cNvPr id="8208" name="Text Box 17"/>
          <p:cNvSpPr>
            <a:spLocks noChangeArrowheads="1"/>
          </p:cNvSpPr>
          <p:nvPr/>
        </p:nvSpPr>
        <p:spPr bwMode="auto">
          <a:xfrm>
            <a:off x="3670300" y="3276600"/>
            <a:ext cx="3759200" cy="1017588"/>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Developing stage </a:t>
            </a:r>
            <a:endParaRPr lang="de-CH" altLang="en-US" sz="1600" b="1">
              <a:solidFill>
                <a:srgbClr val="000000"/>
              </a:solidFill>
              <a:sym typeface="Arial" pitchFamily="34" charset="0"/>
            </a:endParaRPr>
          </a:p>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S</a:t>
            </a:r>
            <a:r>
              <a:rPr lang="de-CH" altLang="zh-CN" sz="1600" b="1">
                <a:solidFill>
                  <a:srgbClr val="000000"/>
                </a:solidFill>
                <a:sym typeface="Arial" pitchFamily="34" charset="0"/>
              </a:rPr>
              <a:t>wiss compan</a:t>
            </a:r>
            <a:r>
              <a:rPr lang="en-US" altLang="de-CH" sz="1600" b="1">
                <a:solidFill>
                  <a:srgbClr val="000000"/>
                </a:solidFill>
                <a:sym typeface="Arial" pitchFamily="34" charset="0"/>
              </a:rPr>
              <a:t>ies</a:t>
            </a:r>
            <a:r>
              <a:rPr lang="de-CH" altLang="zh-CN" sz="1600" b="1">
                <a:solidFill>
                  <a:srgbClr val="000000"/>
                </a:solidFill>
                <a:sym typeface="Arial" pitchFamily="34" charset="0"/>
              </a:rPr>
              <a:t> set up franchise management for TCM</a:t>
            </a:r>
          </a:p>
        </p:txBody>
      </p:sp>
      <p:pic>
        <p:nvPicPr>
          <p:cNvPr id="8209" name="内容占位符 4"/>
          <p:cNvPicPr>
            <a:picLocks noChangeAspect="1" noChangeArrowheads="1"/>
          </p:cNvPicPr>
          <p:nvPr/>
        </p:nvPicPr>
        <p:blipFill>
          <a:blip r:embed="rId2" cstate="print"/>
          <a:srcRect/>
          <a:stretch>
            <a:fillRect/>
          </a:stretch>
        </p:blipFill>
        <p:spPr bwMode="auto">
          <a:xfrm>
            <a:off x="7235825" y="117475"/>
            <a:ext cx="1638300" cy="1057275"/>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标题 1"/>
          <p:cNvSpPr>
            <a:spLocks noGrp="1" noChangeArrowheads="1"/>
          </p:cNvSpPr>
          <p:nvPr>
            <p:ph type="ctrTitle"/>
          </p:nvPr>
        </p:nvSpPr>
        <p:spPr>
          <a:xfrm>
            <a:off x="1117600" y="187325"/>
            <a:ext cx="6046788" cy="727075"/>
          </a:xfrm>
        </p:spPr>
        <p:txBody>
          <a:bodyPr anchor="ctr"/>
          <a:lstStyle/>
          <a:p>
            <a:pPr eaLnBrk="1" hangingPunct="1"/>
            <a:r>
              <a:rPr lang="de-CH" altLang="en-US" sz="2400" smtClean="0">
                <a:solidFill>
                  <a:srgbClr val="FF3300"/>
                </a:solidFill>
              </a:rPr>
              <a:t>General View of the </a:t>
            </a:r>
            <a:r>
              <a:rPr lang="en-US" altLang="de-CH" sz="2400" smtClean="0">
                <a:solidFill>
                  <a:srgbClr val="FF3300"/>
                </a:solidFill>
              </a:rPr>
              <a:t>history of TCM </a:t>
            </a:r>
            <a:r>
              <a:rPr lang="de-CH" altLang="en-US" sz="2400" smtClean="0">
                <a:solidFill>
                  <a:srgbClr val="FF3300"/>
                </a:solidFill>
              </a:rPr>
              <a:t>Development in Switzerland </a:t>
            </a:r>
            <a:r>
              <a:rPr lang="en-US" altLang="de-CH" sz="2400" smtClean="0">
                <a:solidFill>
                  <a:srgbClr val="FF3300"/>
                </a:solidFill>
              </a:rPr>
              <a:t>(2)</a:t>
            </a:r>
            <a:endParaRPr lang="zh-CN" altLang="en-US" sz="2400" smtClean="0">
              <a:solidFill>
                <a:srgbClr val="FF3300"/>
              </a:solidFill>
            </a:endParaRPr>
          </a:p>
        </p:txBody>
      </p:sp>
      <p:sp>
        <p:nvSpPr>
          <p:cNvPr id="9218" name="标题 19457"/>
          <p:cNvSpPr>
            <a:spLocks noGrp="1" noChangeArrowheads="1"/>
          </p:cNvSpPr>
          <p:nvPr/>
        </p:nvSpPr>
        <p:spPr bwMode="auto">
          <a:xfrm>
            <a:off x="755650" y="187325"/>
            <a:ext cx="6013450" cy="865188"/>
          </a:xfrm>
          <a:prstGeom prst="rect">
            <a:avLst/>
          </a:prstGeom>
          <a:noFill/>
          <a:ln w="9525">
            <a:noFill/>
            <a:miter lim="800000"/>
            <a:headEnd/>
            <a:tailEnd/>
          </a:ln>
        </p:spPr>
        <p:txBody>
          <a:bodyPr anchor="ctr"/>
          <a:lstStyle/>
          <a:p>
            <a:pPr algn="ctr"/>
            <a:endParaRPr lang="zh-CN" altLang="en-US" sz="3200" b="1" i="1">
              <a:solidFill>
                <a:srgbClr val="FF3300"/>
              </a:solidFill>
              <a:sym typeface="Arial" pitchFamily="34" charset="0"/>
            </a:endParaRPr>
          </a:p>
        </p:txBody>
      </p:sp>
      <p:sp>
        <p:nvSpPr>
          <p:cNvPr id="9219" name="AutoShape 3"/>
          <p:cNvSpPr>
            <a:spLocks noChangeArrowheads="1"/>
          </p:cNvSpPr>
          <p:nvPr/>
        </p:nvSpPr>
        <p:spPr bwMode="auto">
          <a:xfrm>
            <a:off x="2857500" y="1852613"/>
            <a:ext cx="6026150" cy="1303337"/>
          </a:xfrm>
          <a:prstGeom prst="roundRect">
            <a:avLst>
              <a:gd name="adj" fmla="val 9144"/>
            </a:avLst>
          </a:prstGeom>
          <a:solidFill>
            <a:srgbClr val="F8F8F8"/>
          </a:solidFill>
          <a:ln w="28575">
            <a:solidFill>
              <a:schemeClr val="accent2"/>
            </a:solidFill>
            <a:bevel/>
            <a:headEnd/>
            <a:tailEnd/>
          </a:ln>
        </p:spPr>
        <p:txBody>
          <a:bodyPr wrap="none" anchor="ctr"/>
          <a:lstStyle/>
          <a:p>
            <a:pPr algn="r"/>
            <a:endParaRPr lang="de-CH" altLang="zh-CN">
              <a:solidFill>
                <a:srgbClr val="000000"/>
              </a:solidFill>
              <a:sym typeface="Arial" pitchFamily="34" charset="0"/>
            </a:endParaRPr>
          </a:p>
        </p:txBody>
      </p:sp>
      <p:sp>
        <p:nvSpPr>
          <p:cNvPr id="9220" name="AutoShape 4"/>
          <p:cNvSpPr>
            <a:spLocks noChangeArrowheads="1"/>
          </p:cNvSpPr>
          <p:nvPr/>
        </p:nvSpPr>
        <p:spPr bwMode="auto">
          <a:xfrm>
            <a:off x="3317875" y="3155950"/>
            <a:ext cx="5707063" cy="1327150"/>
          </a:xfrm>
          <a:prstGeom prst="roundRect">
            <a:avLst>
              <a:gd name="adj" fmla="val 9144"/>
            </a:avLst>
          </a:prstGeom>
          <a:solidFill>
            <a:srgbClr val="F8F8F8"/>
          </a:solidFill>
          <a:ln w="28575">
            <a:solidFill>
              <a:schemeClr val="hlink"/>
            </a:solidFill>
            <a:bevel/>
            <a:headEnd/>
            <a:tailEnd/>
          </a:ln>
        </p:spPr>
        <p:txBody>
          <a:bodyPr wrap="none" anchor="ctr"/>
          <a:lstStyle/>
          <a:p>
            <a:pPr algn="r"/>
            <a:endParaRPr lang="zh-CN" altLang="en-US">
              <a:solidFill>
                <a:srgbClr val="000000"/>
              </a:solidFill>
              <a:sym typeface="Arial" pitchFamily="34" charset="0"/>
            </a:endParaRPr>
          </a:p>
          <a:p>
            <a:pPr algn="r"/>
            <a:endParaRPr lang="zh-CN" altLang="en-US">
              <a:solidFill>
                <a:srgbClr val="000000"/>
              </a:solidFill>
              <a:sym typeface="Arial" pitchFamily="34" charset="0"/>
            </a:endParaRPr>
          </a:p>
        </p:txBody>
      </p:sp>
      <p:sp>
        <p:nvSpPr>
          <p:cNvPr id="9221" name="AutoShape 5"/>
          <p:cNvSpPr>
            <a:spLocks noChangeArrowheads="1"/>
          </p:cNvSpPr>
          <p:nvPr/>
        </p:nvSpPr>
        <p:spPr bwMode="auto">
          <a:xfrm>
            <a:off x="2085975" y="1295400"/>
            <a:ext cx="2438400" cy="1785938"/>
          </a:xfrm>
          <a:prstGeom prst="upArrow">
            <a:avLst>
              <a:gd name="adj1" fmla="val 50000"/>
              <a:gd name="adj2" fmla="val 18625"/>
            </a:avLst>
          </a:prstGeom>
          <a:gradFill rotWithShape="1">
            <a:gsLst>
              <a:gs pos="0">
                <a:srgbClr val="127481"/>
              </a:gs>
              <a:gs pos="100000">
                <a:srgbClr val="1BAFC3"/>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9222" name="AutoShape 6"/>
          <p:cNvSpPr>
            <a:spLocks noChangeArrowheads="1"/>
          </p:cNvSpPr>
          <p:nvPr/>
        </p:nvSpPr>
        <p:spPr bwMode="auto">
          <a:xfrm>
            <a:off x="1485900" y="2676525"/>
            <a:ext cx="2438400" cy="1785938"/>
          </a:xfrm>
          <a:prstGeom prst="upArrow">
            <a:avLst>
              <a:gd name="adj1" fmla="val 50000"/>
              <a:gd name="adj2" fmla="val 18625"/>
            </a:avLst>
          </a:prstGeom>
          <a:gradFill rotWithShape="1">
            <a:gsLst>
              <a:gs pos="0">
                <a:srgbClr val="556B10"/>
              </a:gs>
              <a:gs pos="100000">
                <a:srgbClr val="98BF1D"/>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9223" name="AutoShape 7"/>
          <p:cNvSpPr>
            <a:spLocks noChangeArrowheads="1"/>
          </p:cNvSpPr>
          <p:nvPr/>
        </p:nvSpPr>
        <p:spPr bwMode="auto">
          <a:xfrm>
            <a:off x="2857500" y="4483100"/>
            <a:ext cx="5662613" cy="1614488"/>
          </a:xfrm>
          <a:prstGeom prst="roundRect">
            <a:avLst>
              <a:gd name="adj" fmla="val 9144"/>
            </a:avLst>
          </a:prstGeom>
          <a:solidFill>
            <a:srgbClr val="F8F8F8"/>
          </a:solidFill>
          <a:ln w="28575">
            <a:solidFill>
              <a:schemeClr val="accent1"/>
            </a:solidFill>
            <a:bevel/>
            <a:headEnd/>
            <a:tailEnd/>
          </a:ln>
        </p:spPr>
        <p:txBody>
          <a:bodyPr wrap="none" anchor="ctr"/>
          <a:lstStyle/>
          <a:p>
            <a:pPr algn="r"/>
            <a:r>
              <a:rPr lang="de-CH" altLang="zh-CN">
                <a:solidFill>
                  <a:srgbClr val="000000"/>
                </a:solidFill>
                <a:sym typeface="Arial" pitchFamily="34" charset="0"/>
              </a:rPr>
              <a:t> </a:t>
            </a:r>
          </a:p>
        </p:txBody>
      </p:sp>
      <p:sp>
        <p:nvSpPr>
          <p:cNvPr id="9224" name="AutoShape 8"/>
          <p:cNvSpPr>
            <a:spLocks noChangeArrowheads="1"/>
          </p:cNvSpPr>
          <p:nvPr/>
        </p:nvSpPr>
        <p:spPr bwMode="auto">
          <a:xfrm>
            <a:off x="931863" y="4089400"/>
            <a:ext cx="2438400" cy="1785938"/>
          </a:xfrm>
          <a:prstGeom prst="upArrow">
            <a:avLst>
              <a:gd name="adj1" fmla="val 50000"/>
              <a:gd name="adj2" fmla="val 18625"/>
            </a:avLst>
          </a:prstGeom>
          <a:gradFill rotWithShape="1">
            <a:gsLst>
              <a:gs pos="0">
                <a:srgbClr val="393D7F"/>
              </a:gs>
              <a:gs pos="100000">
                <a:srgbClr val="646ADE"/>
              </a:gs>
            </a:gsLst>
            <a:lin ang="2700000" scaled="1"/>
          </a:gra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9225" name="WordArt 9"/>
          <p:cNvSpPr>
            <a:spLocks noChangeArrowheads="1" noChangeShapeType="1" noTextEdit="1"/>
          </p:cNvSpPr>
          <p:nvPr/>
        </p:nvSpPr>
        <p:spPr bwMode="auto">
          <a:xfrm rot="5400000">
            <a:off x="1830388" y="3417887"/>
            <a:ext cx="914400" cy="231775"/>
          </a:xfrm>
          <a:prstGeom prst="rect">
            <a:avLst/>
          </a:prstGeom>
        </p:spPr>
        <p:txBody>
          <a:bodyPr wrap="none" fromWordArt="1">
            <a:prstTxWarp prst="textPlain">
              <a:avLst>
                <a:gd name="adj" fmla="val 50000"/>
              </a:avLst>
            </a:prstTxWarp>
          </a:bodyPr>
          <a:lstStyle/>
          <a:p>
            <a:pPr algn="ctr"/>
            <a:r>
              <a:rPr lang="es-ES" sz="3600">
                <a:ln w="9525">
                  <a:noFill/>
                  <a:round/>
                  <a:headEnd/>
                  <a:tailEnd/>
                </a:ln>
                <a:solidFill>
                  <a:srgbClr val="FFFFFF"/>
                </a:solidFill>
                <a:latin typeface="Arial Black"/>
              </a:rPr>
              <a:t>DOWNTURN</a:t>
            </a:r>
          </a:p>
        </p:txBody>
      </p:sp>
      <p:sp>
        <p:nvSpPr>
          <p:cNvPr id="9226" name="WordArt 10"/>
          <p:cNvSpPr>
            <a:spLocks noChangeArrowheads="1" noChangeShapeType="1" noTextEdit="1"/>
          </p:cNvSpPr>
          <p:nvPr/>
        </p:nvSpPr>
        <p:spPr bwMode="auto">
          <a:xfrm rot="5400000">
            <a:off x="1343025" y="4895850"/>
            <a:ext cx="971550" cy="342900"/>
          </a:xfrm>
          <a:prstGeom prst="rect">
            <a:avLst/>
          </a:prstGeom>
        </p:spPr>
        <p:txBody>
          <a:bodyPr wrap="none" fromWordArt="1">
            <a:prstTxWarp prst="textPlain">
              <a:avLst>
                <a:gd name="adj" fmla="val 50000"/>
              </a:avLst>
            </a:prstTxWarp>
          </a:bodyPr>
          <a:lstStyle/>
          <a:p>
            <a:pPr algn="ctr"/>
            <a:r>
              <a:rPr lang="es-ES" sz="3600" b="1" kern="10">
                <a:ln w="10160">
                  <a:solidFill>
                    <a:srgbClr val="B8BAEB"/>
                  </a:solidFill>
                  <a:round/>
                  <a:headEnd/>
                  <a:tailEnd/>
                </a:ln>
                <a:solidFill>
                  <a:srgbClr val="FFFFFF"/>
                </a:solidFill>
                <a:latin typeface="退邐邐邐되婼듐婼떘婼뜘婼루婼미婼뺐婼쉀婼었婼젠婼줨婼쪐婼촐婼컠"/>
              </a:rPr>
              <a:t>Chaos</a:t>
            </a:r>
          </a:p>
        </p:txBody>
      </p:sp>
      <p:sp>
        <p:nvSpPr>
          <p:cNvPr id="9227" name="WordArt 11"/>
          <p:cNvSpPr>
            <a:spLocks noChangeArrowheads="1" noChangeShapeType="1" noTextEdit="1"/>
          </p:cNvSpPr>
          <p:nvPr/>
        </p:nvSpPr>
        <p:spPr bwMode="auto">
          <a:xfrm rot="5400000">
            <a:off x="2463800" y="2033588"/>
            <a:ext cx="788988" cy="284162"/>
          </a:xfrm>
          <a:prstGeom prst="rect">
            <a:avLst/>
          </a:prstGeom>
        </p:spPr>
        <p:txBody>
          <a:bodyPr wrap="none" fromWordArt="1">
            <a:prstTxWarp prst="textPlain">
              <a:avLst>
                <a:gd name="adj" fmla="val 50000"/>
              </a:avLst>
            </a:prstTxWarp>
          </a:bodyPr>
          <a:lstStyle/>
          <a:p>
            <a:pPr algn="ctr"/>
            <a:r>
              <a:rPr lang="es-ES" sz="2000">
                <a:ln w="9525">
                  <a:noFill/>
                  <a:round/>
                  <a:headEnd/>
                  <a:tailEnd/>
                </a:ln>
                <a:solidFill>
                  <a:srgbClr val="FFFFFF"/>
                </a:solidFill>
                <a:latin typeface="Arial Black"/>
              </a:rPr>
              <a:t>RECOVERY</a:t>
            </a:r>
          </a:p>
        </p:txBody>
      </p:sp>
      <p:sp>
        <p:nvSpPr>
          <p:cNvPr id="9228" name="Text Box 12"/>
          <p:cNvSpPr>
            <a:spLocks noChangeArrowheads="1"/>
          </p:cNvSpPr>
          <p:nvPr/>
        </p:nvSpPr>
        <p:spPr bwMode="auto">
          <a:xfrm>
            <a:off x="3152775" y="1857375"/>
            <a:ext cx="762000" cy="1073150"/>
          </a:xfrm>
          <a:prstGeom prst="rect">
            <a:avLst/>
          </a:prstGeom>
          <a:noFill/>
          <a:ln w="9525">
            <a:noFill/>
            <a:miter lim="800000"/>
            <a:headEnd/>
            <a:tailEnd/>
          </a:ln>
        </p:spPr>
        <p:txBody>
          <a:bodyPr>
            <a:spAutoFit/>
          </a:bodyPr>
          <a:lstStyle/>
          <a:p>
            <a:pPr algn="r">
              <a:lnSpc>
                <a:spcPct val="120000"/>
              </a:lnSpc>
              <a:spcBef>
                <a:spcPct val="50000"/>
              </a:spcBef>
            </a:pPr>
            <a:endParaRPr lang="zh-CN" altLang="en-US" sz="1400" b="1">
              <a:solidFill>
                <a:srgbClr val="FFFFFF"/>
              </a:solidFill>
              <a:sym typeface="Arial" pitchFamily="34" charset="0"/>
            </a:endParaRP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2017       </a:t>
            </a:r>
          </a:p>
        </p:txBody>
      </p:sp>
      <p:sp>
        <p:nvSpPr>
          <p:cNvPr id="9229" name="Text Box 13"/>
          <p:cNvSpPr>
            <a:spLocks noChangeArrowheads="1"/>
          </p:cNvSpPr>
          <p:nvPr/>
        </p:nvSpPr>
        <p:spPr bwMode="auto">
          <a:xfrm>
            <a:off x="2555875" y="3213100"/>
            <a:ext cx="762000" cy="1073150"/>
          </a:xfrm>
          <a:prstGeom prst="rect">
            <a:avLst/>
          </a:prstGeom>
          <a:noFill/>
          <a:ln w="9525">
            <a:noFill/>
            <a:miter lim="800000"/>
            <a:headEnd/>
            <a:tailEnd/>
          </a:ln>
        </p:spPr>
        <p:txBody>
          <a:bodyPr>
            <a:spAutoFit/>
          </a:bodyPr>
          <a:lstStyle/>
          <a:p>
            <a:pPr algn="r">
              <a:lnSpc>
                <a:spcPct val="120000"/>
              </a:lnSpc>
              <a:spcBef>
                <a:spcPct val="50000"/>
              </a:spcBef>
            </a:pPr>
            <a:r>
              <a:rPr lang="en-US" sz="1400" b="1">
                <a:solidFill>
                  <a:srgbClr val="FFFFFF"/>
                </a:solidFill>
                <a:sym typeface="Arial" pitchFamily="34" charset="0"/>
              </a:rPr>
              <a:t>2017</a:t>
            </a: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2012       </a:t>
            </a:r>
          </a:p>
        </p:txBody>
      </p:sp>
      <p:sp>
        <p:nvSpPr>
          <p:cNvPr id="9230" name="Text Box 14"/>
          <p:cNvSpPr>
            <a:spLocks noChangeArrowheads="1"/>
          </p:cNvSpPr>
          <p:nvPr/>
        </p:nvSpPr>
        <p:spPr bwMode="auto">
          <a:xfrm>
            <a:off x="2051050" y="4581525"/>
            <a:ext cx="762000" cy="1071563"/>
          </a:xfrm>
          <a:prstGeom prst="rect">
            <a:avLst/>
          </a:prstGeom>
          <a:noFill/>
          <a:ln w="9525">
            <a:noFill/>
            <a:miter lim="800000"/>
            <a:headEnd/>
            <a:tailEnd/>
          </a:ln>
        </p:spPr>
        <p:txBody>
          <a:bodyPr>
            <a:spAutoFit/>
          </a:bodyPr>
          <a:lstStyle/>
          <a:p>
            <a:pPr algn="r">
              <a:lnSpc>
                <a:spcPct val="120000"/>
              </a:lnSpc>
              <a:spcBef>
                <a:spcPct val="50000"/>
              </a:spcBef>
            </a:pPr>
            <a:r>
              <a:rPr lang="en-US" sz="1400" b="1">
                <a:solidFill>
                  <a:srgbClr val="FFFFFF"/>
                </a:solidFill>
                <a:sym typeface="Arial" pitchFamily="34" charset="0"/>
              </a:rPr>
              <a:t>2011</a:t>
            </a:r>
          </a:p>
          <a:p>
            <a:pPr algn="r">
              <a:lnSpc>
                <a:spcPct val="120000"/>
              </a:lnSpc>
              <a:spcBef>
                <a:spcPct val="50000"/>
              </a:spcBef>
            </a:pPr>
            <a:r>
              <a:rPr lang="en-US" sz="1400" b="1">
                <a:solidFill>
                  <a:srgbClr val="FFFFFF"/>
                </a:solidFill>
                <a:sym typeface="Arial" pitchFamily="34" charset="0"/>
              </a:rPr>
              <a:t>|</a:t>
            </a:r>
          </a:p>
          <a:p>
            <a:pPr algn="r">
              <a:lnSpc>
                <a:spcPct val="120000"/>
              </a:lnSpc>
              <a:spcBef>
                <a:spcPct val="50000"/>
              </a:spcBef>
            </a:pPr>
            <a:r>
              <a:rPr lang="en-US" sz="1400" b="1">
                <a:solidFill>
                  <a:srgbClr val="FFFFFF"/>
                </a:solidFill>
                <a:sym typeface="Arial" pitchFamily="34" charset="0"/>
              </a:rPr>
              <a:t>2009       </a:t>
            </a:r>
          </a:p>
        </p:txBody>
      </p:sp>
      <p:sp>
        <p:nvSpPr>
          <p:cNvPr id="9231" name="Text Box 15"/>
          <p:cNvSpPr>
            <a:spLocks noChangeArrowheads="1"/>
          </p:cNvSpPr>
          <p:nvPr/>
        </p:nvSpPr>
        <p:spPr bwMode="auto">
          <a:xfrm>
            <a:off x="3370263" y="4581525"/>
            <a:ext cx="4637087" cy="1406525"/>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de-CH" altLang="zh-CN" sz="1600" b="1">
                <a:solidFill>
                  <a:srgbClr val="000000"/>
                </a:solidFill>
                <a:sym typeface="Arial" pitchFamily="34" charset="0"/>
              </a:rPr>
              <a:t>chaotic and turbulent stage</a:t>
            </a:r>
          </a:p>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P</a:t>
            </a:r>
            <a:r>
              <a:rPr lang="de-CH" altLang="zh-CN" sz="1600" b="1">
                <a:solidFill>
                  <a:srgbClr val="000000"/>
                </a:solidFill>
                <a:sym typeface="Arial" pitchFamily="34" charset="0"/>
              </a:rPr>
              <a:t>racticants from the EU came to Switzerland </a:t>
            </a:r>
          </a:p>
          <a:p>
            <a:pPr>
              <a:lnSpc>
                <a:spcPct val="110000"/>
              </a:lnSpc>
              <a:spcBef>
                <a:spcPct val="50000"/>
              </a:spcBef>
              <a:buFont typeface="Arial" pitchFamily="34" charset="0"/>
              <a:buChar char="•"/>
            </a:pPr>
            <a:r>
              <a:rPr lang="en-US" altLang="de-CH" sz="1600" b="1">
                <a:solidFill>
                  <a:srgbClr val="000000"/>
                </a:solidFill>
                <a:sym typeface="Arial" pitchFamily="34" charset="0"/>
              </a:rPr>
              <a:t>P</a:t>
            </a:r>
            <a:r>
              <a:rPr lang="de-CH" altLang="zh-CN" sz="1600" b="1">
                <a:solidFill>
                  <a:srgbClr val="000000"/>
                </a:solidFill>
                <a:sym typeface="Arial" pitchFamily="34" charset="0"/>
              </a:rPr>
              <a:t>rivate chains, including people without enough </a:t>
            </a:r>
            <a:r>
              <a:rPr lang="en-US" altLang="de-CH" sz="1600" b="1">
                <a:solidFill>
                  <a:srgbClr val="000000"/>
                </a:solidFill>
                <a:sym typeface="Arial" pitchFamily="34" charset="0"/>
              </a:rPr>
              <a:t>TCM </a:t>
            </a:r>
            <a:r>
              <a:rPr lang="de-CH" altLang="zh-CN" sz="1600" b="1">
                <a:solidFill>
                  <a:srgbClr val="000000"/>
                </a:solidFill>
                <a:sym typeface="Arial" pitchFamily="34" charset="0"/>
              </a:rPr>
              <a:t>knowledge </a:t>
            </a:r>
            <a:r>
              <a:rPr lang="en-US" altLang="de-CH" sz="1600" b="1">
                <a:solidFill>
                  <a:srgbClr val="000000"/>
                </a:solidFill>
                <a:sym typeface="Arial" pitchFamily="34" charset="0"/>
              </a:rPr>
              <a:t>also practising</a:t>
            </a:r>
          </a:p>
        </p:txBody>
      </p:sp>
      <p:sp>
        <p:nvSpPr>
          <p:cNvPr id="9232" name="Text Box 16"/>
          <p:cNvSpPr>
            <a:spLocks noChangeArrowheads="1"/>
          </p:cNvSpPr>
          <p:nvPr/>
        </p:nvSpPr>
        <p:spPr bwMode="auto">
          <a:xfrm>
            <a:off x="4287838" y="1906588"/>
            <a:ext cx="3398837" cy="2844800"/>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D</a:t>
            </a:r>
            <a:r>
              <a:rPr lang="de-CH" altLang="zh-CN" sz="1600" b="1">
                <a:solidFill>
                  <a:srgbClr val="000000"/>
                </a:solidFill>
                <a:sym typeface="Arial" pitchFamily="34" charset="0"/>
              </a:rPr>
              <a:t>aily visits of outpatients in  priv</a:t>
            </a:r>
            <a:r>
              <a:rPr lang="en-US" altLang="de-CH" sz="1600" b="1">
                <a:solidFill>
                  <a:srgbClr val="000000"/>
                </a:solidFill>
                <a:sym typeface="Arial" pitchFamily="34" charset="0"/>
              </a:rPr>
              <a:t>a</a:t>
            </a:r>
            <a:r>
              <a:rPr lang="de-CH" altLang="zh-CN" sz="1600" b="1">
                <a:solidFill>
                  <a:srgbClr val="000000"/>
                </a:solidFill>
                <a:sym typeface="Arial" pitchFamily="34" charset="0"/>
              </a:rPr>
              <a:t>t</a:t>
            </a:r>
            <a:r>
              <a:rPr lang="en-US" altLang="de-CH" sz="1600" b="1">
                <a:solidFill>
                  <a:srgbClr val="000000"/>
                </a:solidFill>
                <a:sym typeface="Arial" pitchFamily="34" charset="0"/>
              </a:rPr>
              <a:t>e</a:t>
            </a:r>
            <a:r>
              <a:rPr lang="de-CH" altLang="zh-CN" sz="1600" b="1">
                <a:solidFill>
                  <a:srgbClr val="000000"/>
                </a:solidFill>
                <a:sym typeface="Arial" pitchFamily="34" charset="0"/>
              </a:rPr>
              <a:t> clinics with </a:t>
            </a:r>
            <a:r>
              <a:rPr lang="en-US" altLang="de-CH" sz="1600" b="1">
                <a:solidFill>
                  <a:srgbClr val="000000"/>
                </a:solidFill>
                <a:sym typeface="Arial" pitchFamily="34" charset="0"/>
              </a:rPr>
              <a:t>better</a:t>
            </a:r>
            <a:r>
              <a:rPr lang="de-CH" altLang="zh-CN" sz="1600" b="1">
                <a:solidFill>
                  <a:srgbClr val="000000"/>
                </a:solidFill>
                <a:sym typeface="Arial" pitchFamily="34" charset="0"/>
              </a:rPr>
              <a:t> quality will rise again</a:t>
            </a:r>
          </a:p>
          <a:p>
            <a:pPr>
              <a:lnSpc>
                <a:spcPct val="110000"/>
              </a:lnSpc>
              <a:spcBef>
                <a:spcPct val="50000"/>
              </a:spcBef>
              <a:buFont typeface="Arial" pitchFamily="34" charset="0"/>
              <a:buChar char="•"/>
            </a:pPr>
            <a:r>
              <a:rPr lang="en-US" altLang="de-CH" sz="1600" b="1">
                <a:solidFill>
                  <a:srgbClr val="000000"/>
                </a:solidFill>
                <a:sym typeface="Arial" pitchFamily="34" charset="0"/>
              </a:rPr>
              <a:t>Clinic c</a:t>
            </a:r>
            <a:r>
              <a:rPr lang="de-CH" altLang="zh-CN" sz="1600" b="1">
                <a:solidFill>
                  <a:srgbClr val="000000"/>
                </a:solidFill>
                <a:sym typeface="Arial" pitchFamily="34" charset="0"/>
              </a:rPr>
              <a:t>hains will retrench</a:t>
            </a:r>
          </a:p>
          <a:p>
            <a:pPr>
              <a:lnSpc>
                <a:spcPct val="110000"/>
              </a:lnSpc>
              <a:spcBef>
                <a:spcPct val="50000"/>
              </a:spcBef>
              <a:buFont typeface="Arial" pitchFamily="34" charset="0"/>
              <a:buChar char="•"/>
            </a:pPr>
            <a:endParaRPr lang="de-CH" altLang="zh-CN" sz="1600" b="1">
              <a:solidFill>
                <a:srgbClr val="000000"/>
              </a:solidFill>
              <a:sym typeface="Arial" pitchFamily="34" charset="0"/>
            </a:endParaRPr>
          </a:p>
          <a:p>
            <a:pPr>
              <a:lnSpc>
                <a:spcPct val="110000"/>
              </a:lnSpc>
              <a:spcBef>
                <a:spcPct val="50000"/>
              </a:spcBef>
              <a:buFont typeface="Arial" pitchFamily="34" charset="0"/>
              <a:buChar char="•"/>
            </a:pPr>
            <a:endParaRPr lang="zh-CN" altLang="en-US" sz="1600" b="1">
              <a:solidFill>
                <a:srgbClr val="000000"/>
              </a:solidFill>
              <a:sym typeface="Arial" pitchFamily="34" charset="0"/>
            </a:endParaRPr>
          </a:p>
          <a:p>
            <a:pPr>
              <a:lnSpc>
                <a:spcPct val="110000"/>
              </a:lnSpc>
              <a:spcBef>
                <a:spcPct val="50000"/>
              </a:spcBef>
              <a:buFont typeface="Arial" pitchFamily="34" charset="0"/>
              <a:buChar char="•"/>
            </a:pPr>
            <a:endParaRPr lang="zh-CN" altLang="en-US" sz="1600" b="1">
              <a:solidFill>
                <a:srgbClr val="000000"/>
              </a:solidFill>
              <a:sym typeface="Arial" pitchFamily="34" charset="0"/>
            </a:endParaRPr>
          </a:p>
          <a:p>
            <a:pPr>
              <a:lnSpc>
                <a:spcPct val="110000"/>
              </a:lnSpc>
              <a:spcBef>
                <a:spcPct val="50000"/>
              </a:spcBef>
              <a:buFont typeface="Arial" pitchFamily="34" charset="0"/>
              <a:buChar char="•"/>
            </a:pPr>
            <a:endParaRPr lang="zh-CN" altLang="en-US" sz="1600" b="1">
              <a:solidFill>
                <a:srgbClr val="000000"/>
              </a:solidFill>
              <a:sym typeface="Arial" pitchFamily="34" charset="0"/>
            </a:endParaRPr>
          </a:p>
        </p:txBody>
      </p:sp>
      <p:sp>
        <p:nvSpPr>
          <p:cNvPr id="9233" name="Text Box 17"/>
          <p:cNvSpPr>
            <a:spLocks noChangeArrowheads="1"/>
          </p:cNvSpPr>
          <p:nvPr/>
        </p:nvSpPr>
        <p:spPr bwMode="auto">
          <a:xfrm>
            <a:off x="3670300" y="3116263"/>
            <a:ext cx="5594350" cy="1406525"/>
          </a:xfrm>
          <a:prstGeom prst="rect">
            <a:avLst/>
          </a:prstGeom>
          <a:noFill/>
          <a:ln w="9525">
            <a:noFill/>
            <a:miter lim="800000"/>
            <a:headEnd/>
            <a:tailEnd/>
          </a:ln>
        </p:spPr>
        <p:txBody>
          <a:bodyPr>
            <a:spAutoFit/>
          </a:bodyPr>
          <a:lstStyle/>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en-US" altLang="zh-CN" sz="1600" b="1">
                <a:solidFill>
                  <a:srgbClr val="000000"/>
                </a:solidFill>
                <a:sym typeface="Arial" pitchFamily="34" charset="0"/>
              </a:rPr>
              <a:t>Slumping</a:t>
            </a:r>
            <a:r>
              <a:rPr lang="de-CH" altLang="zh-CN" sz="1600" b="1">
                <a:solidFill>
                  <a:srgbClr val="000000"/>
                </a:solidFill>
                <a:sym typeface="Arial" pitchFamily="34" charset="0"/>
              </a:rPr>
              <a:t> </a:t>
            </a:r>
            <a:r>
              <a:rPr lang="en-US" altLang="de-CH" sz="1600" b="1">
                <a:solidFill>
                  <a:srgbClr val="000000"/>
                </a:solidFill>
                <a:sym typeface="Arial" pitchFamily="34" charset="0"/>
              </a:rPr>
              <a:t>stage</a:t>
            </a:r>
          </a:p>
          <a:p>
            <a:pPr>
              <a:lnSpc>
                <a:spcPct val="110000"/>
              </a:lnSpc>
              <a:spcBef>
                <a:spcPct val="50000"/>
              </a:spcBef>
              <a:buFont typeface="Arial" pitchFamily="34" charset="0"/>
              <a:buChar char="•"/>
            </a:pPr>
            <a:r>
              <a:rPr lang="zh-CN" altLang="en-US" sz="1600" b="1">
                <a:solidFill>
                  <a:srgbClr val="000000"/>
                </a:solidFill>
                <a:sym typeface="Arial" pitchFamily="34" charset="0"/>
              </a:rPr>
              <a:t> </a:t>
            </a:r>
            <a:r>
              <a:rPr lang="de-CH" altLang="zh-CN" sz="1600" b="1">
                <a:solidFill>
                  <a:srgbClr val="000000"/>
                </a:solidFill>
                <a:sym typeface="Arial" pitchFamily="34" charset="0"/>
              </a:rPr>
              <a:t>vicious competition,daily visits by outpatients are reduced</a:t>
            </a:r>
            <a:endParaRPr lang="zh-CN" altLang="en-US" sz="1600" b="1">
              <a:solidFill>
                <a:srgbClr val="000000"/>
              </a:solidFill>
              <a:sym typeface="Arial" pitchFamily="34" charset="0"/>
            </a:endParaRPr>
          </a:p>
          <a:p>
            <a:pPr>
              <a:lnSpc>
                <a:spcPct val="110000"/>
              </a:lnSpc>
              <a:spcBef>
                <a:spcPct val="50000"/>
              </a:spcBef>
              <a:buFont typeface="Arial" pitchFamily="34" charset="0"/>
              <a:buChar char="•"/>
            </a:pPr>
            <a:r>
              <a:rPr lang="de-CH" altLang="zh-CN" sz="1600" b="1">
                <a:solidFill>
                  <a:srgbClr val="000000"/>
                </a:solidFill>
                <a:sym typeface="Arial" pitchFamily="34" charset="0"/>
              </a:rPr>
              <a:t>survival of the fittest</a:t>
            </a:r>
          </a:p>
        </p:txBody>
      </p:sp>
      <p:pic>
        <p:nvPicPr>
          <p:cNvPr id="9234" name="内容占位符 4"/>
          <p:cNvPicPr>
            <a:picLocks noChangeAspect="1" noChangeArrowheads="1"/>
          </p:cNvPicPr>
          <p:nvPr/>
        </p:nvPicPr>
        <p:blipFill>
          <a:blip r:embed="rId2" cstate="print"/>
          <a:srcRect/>
          <a:stretch>
            <a:fillRect/>
          </a:stretch>
        </p:blipFill>
        <p:spPr bwMode="auto">
          <a:xfrm>
            <a:off x="7626350" y="104775"/>
            <a:ext cx="1638300" cy="1057275"/>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2"/>
          <p:cNvSpPr>
            <a:spLocks noChangeArrowheads="1"/>
          </p:cNvSpPr>
          <p:nvPr/>
        </p:nvSpPr>
        <p:spPr bwMode="auto">
          <a:xfrm>
            <a:off x="3467100" y="2711450"/>
            <a:ext cx="4229100" cy="1028700"/>
          </a:xfrm>
          <a:prstGeom prst="roundRect">
            <a:avLst>
              <a:gd name="adj" fmla="val 11505"/>
            </a:avLst>
          </a:prstGeom>
          <a:gradFill rotWithShape="1">
            <a:gsLst>
              <a:gs pos="0">
                <a:srgbClr val="1BAFC3"/>
              </a:gs>
              <a:gs pos="100000">
                <a:srgbClr val="FFFFFF"/>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42" name="AutoShape 3"/>
          <p:cNvSpPr>
            <a:spLocks noChangeArrowheads="1"/>
          </p:cNvSpPr>
          <p:nvPr/>
        </p:nvSpPr>
        <p:spPr bwMode="auto">
          <a:xfrm>
            <a:off x="3454400" y="3905250"/>
            <a:ext cx="4219575" cy="995363"/>
          </a:xfrm>
          <a:prstGeom prst="roundRect">
            <a:avLst>
              <a:gd name="adj" fmla="val 11505"/>
            </a:avLst>
          </a:prstGeom>
          <a:gradFill rotWithShape="1">
            <a:gsLst>
              <a:gs pos="0">
                <a:srgbClr val="90A8B0"/>
              </a:gs>
              <a:gs pos="100000">
                <a:srgbClr val="FFFFFF"/>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43" name="AutoShape 4"/>
          <p:cNvSpPr>
            <a:spLocks noChangeArrowheads="1"/>
          </p:cNvSpPr>
          <p:nvPr/>
        </p:nvSpPr>
        <p:spPr bwMode="auto">
          <a:xfrm>
            <a:off x="3432175" y="4997450"/>
            <a:ext cx="4241800" cy="1008063"/>
          </a:xfrm>
          <a:prstGeom prst="roundRect">
            <a:avLst>
              <a:gd name="adj" fmla="val 11505"/>
            </a:avLst>
          </a:prstGeom>
          <a:gradFill rotWithShape="1">
            <a:gsLst>
              <a:gs pos="0">
                <a:srgbClr val="646ADE"/>
              </a:gs>
              <a:gs pos="100000">
                <a:srgbClr val="FFFFFF"/>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44" name="Rectangle 5"/>
          <p:cNvSpPr>
            <a:spLocks noGrp="1" noChangeArrowheads="1"/>
          </p:cNvSpPr>
          <p:nvPr>
            <p:ph type="ctrTitle"/>
          </p:nvPr>
        </p:nvSpPr>
        <p:spPr>
          <a:xfrm>
            <a:off x="304800" y="260350"/>
            <a:ext cx="6169025" cy="563563"/>
          </a:xfrm>
        </p:spPr>
        <p:txBody>
          <a:bodyPr anchor="ctr"/>
          <a:lstStyle/>
          <a:p>
            <a:pPr eaLnBrk="1" hangingPunct="1"/>
            <a:r>
              <a:rPr lang="de-CH" sz="3200" smtClean="0">
                <a:solidFill>
                  <a:srgbClr val="FFCC00"/>
                </a:solidFill>
              </a:rPr>
              <a:t>TCM Practi</a:t>
            </a:r>
            <a:r>
              <a:rPr lang="en-US" altLang="de-CH" sz="3200" smtClean="0">
                <a:solidFill>
                  <a:srgbClr val="FFCC00"/>
                </a:solidFill>
              </a:rPr>
              <a:t>tioner</a:t>
            </a:r>
            <a:r>
              <a:rPr lang="de-CH" sz="3200" smtClean="0">
                <a:solidFill>
                  <a:srgbClr val="FFCC00"/>
                </a:solidFill>
              </a:rPr>
              <a:t>s</a:t>
            </a:r>
          </a:p>
        </p:txBody>
      </p:sp>
      <p:sp>
        <p:nvSpPr>
          <p:cNvPr id="10245" name="Text Box 6"/>
          <p:cNvSpPr>
            <a:spLocks noChangeArrowheads="1"/>
          </p:cNvSpPr>
          <p:nvPr/>
        </p:nvSpPr>
        <p:spPr bwMode="auto">
          <a:xfrm>
            <a:off x="4140200" y="2670175"/>
            <a:ext cx="4457700" cy="1187450"/>
          </a:xfrm>
          <a:prstGeom prst="rect">
            <a:avLst/>
          </a:prstGeom>
          <a:noFill/>
          <a:ln w="9525">
            <a:noFill/>
            <a:miter lim="800000"/>
            <a:headEnd/>
            <a:tailEnd/>
          </a:ln>
        </p:spPr>
        <p:txBody>
          <a:bodyPr>
            <a:spAutoFit/>
          </a:bodyPr>
          <a:lstStyle/>
          <a:p>
            <a:pPr>
              <a:spcBef>
                <a:spcPct val="50000"/>
              </a:spcBef>
              <a:buFont typeface="Arial" pitchFamily="34" charset="0"/>
              <a:buChar char="•"/>
            </a:pPr>
            <a:r>
              <a:rPr lang="zh-CN" altLang="en-US" sz="1600" b="1">
                <a:solidFill>
                  <a:srgbClr val="000000"/>
                </a:solidFill>
                <a:sym typeface="Arial" pitchFamily="34" charset="0"/>
              </a:rPr>
              <a:t> </a:t>
            </a:r>
            <a:r>
              <a:rPr lang="de-CH" altLang="zh-CN" sz="1600" b="1">
                <a:solidFill>
                  <a:srgbClr val="000000"/>
                </a:solidFill>
                <a:sym typeface="Arial" pitchFamily="34" charset="0"/>
              </a:rPr>
              <a:t>chinese people graduated at Universities of TCM </a:t>
            </a:r>
          </a:p>
          <a:p>
            <a:pPr>
              <a:spcBef>
                <a:spcPct val="50000"/>
              </a:spcBef>
              <a:buFont typeface="Arial" pitchFamily="34" charset="0"/>
              <a:buChar char="•"/>
            </a:pPr>
            <a:r>
              <a:rPr lang="de-CH" altLang="zh-CN" sz="1600" b="1">
                <a:solidFill>
                  <a:srgbClr val="000000"/>
                </a:solidFill>
                <a:sym typeface="Arial" pitchFamily="34" charset="0"/>
              </a:rPr>
              <a:t>chinese people graduated in orthodox medicine and learned TCM as well</a:t>
            </a:r>
          </a:p>
        </p:txBody>
      </p:sp>
      <p:sp>
        <p:nvSpPr>
          <p:cNvPr id="10246" name="Text Box 7"/>
          <p:cNvSpPr>
            <a:spLocks noChangeArrowheads="1"/>
          </p:cNvSpPr>
          <p:nvPr/>
        </p:nvSpPr>
        <p:spPr bwMode="auto">
          <a:xfrm>
            <a:off x="4140200" y="3990975"/>
            <a:ext cx="3602038" cy="823913"/>
          </a:xfrm>
          <a:prstGeom prst="rect">
            <a:avLst/>
          </a:prstGeom>
          <a:noFill/>
          <a:ln w="9525">
            <a:noFill/>
            <a:miter lim="800000"/>
            <a:headEnd/>
            <a:tailEnd/>
          </a:ln>
        </p:spPr>
        <p:txBody>
          <a:bodyPr>
            <a:spAutoFit/>
          </a:bodyPr>
          <a:lstStyle/>
          <a:p>
            <a:pPr>
              <a:spcBef>
                <a:spcPct val="50000"/>
              </a:spcBef>
              <a:buFont typeface="Arial" pitchFamily="34" charset="0"/>
              <a:buChar char="•"/>
            </a:pPr>
            <a:r>
              <a:rPr lang="zh-CN" altLang="en-US" sz="1600" b="1">
                <a:solidFill>
                  <a:srgbClr val="000000"/>
                </a:solidFill>
                <a:sym typeface="Arial" pitchFamily="34" charset="0"/>
              </a:rPr>
              <a:t> </a:t>
            </a:r>
            <a:r>
              <a:rPr lang="de-CH" altLang="zh-CN" sz="1600" b="1">
                <a:solidFill>
                  <a:srgbClr val="000000"/>
                </a:solidFill>
                <a:sym typeface="Arial" pitchFamily="34" charset="0"/>
              </a:rPr>
              <a:t>swiss doctors or other people graduated in orthodox medicine and learned TCM as well</a:t>
            </a:r>
          </a:p>
        </p:txBody>
      </p:sp>
      <p:sp>
        <p:nvSpPr>
          <p:cNvPr id="10247" name="Text Box 8"/>
          <p:cNvSpPr>
            <a:spLocks noChangeArrowheads="1"/>
          </p:cNvSpPr>
          <p:nvPr/>
        </p:nvSpPr>
        <p:spPr bwMode="auto">
          <a:xfrm>
            <a:off x="4140200" y="5229225"/>
            <a:ext cx="3506788" cy="944563"/>
          </a:xfrm>
          <a:prstGeom prst="rect">
            <a:avLst/>
          </a:prstGeom>
          <a:noFill/>
          <a:ln w="9525">
            <a:noFill/>
            <a:miter lim="800000"/>
            <a:headEnd/>
            <a:tailEnd/>
          </a:ln>
        </p:spPr>
        <p:txBody>
          <a:bodyPr>
            <a:spAutoFit/>
          </a:bodyPr>
          <a:lstStyle/>
          <a:p>
            <a:pPr>
              <a:spcBef>
                <a:spcPct val="50000"/>
              </a:spcBef>
              <a:buFont typeface="Arial" pitchFamily="34" charset="0"/>
              <a:buChar char="•"/>
            </a:pPr>
            <a:r>
              <a:rPr lang="zh-CN" altLang="en-US" sz="1600" b="1">
                <a:solidFill>
                  <a:srgbClr val="000000"/>
                </a:solidFill>
                <a:sym typeface="Arial" pitchFamily="34" charset="0"/>
              </a:rPr>
              <a:t> </a:t>
            </a:r>
            <a:r>
              <a:rPr lang="de-CH" altLang="zh-CN" sz="1600" b="1">
                <a:solidFill>
                  <a:srgbClr val="000000"/>
                </a:solidFill>
                <a:sym typeface="Arial" pitchFamily="34" charset="0"/>
              </a:rPr>
              <a:t>without regular education in medicine</a:t>
            </a:r>
          </a:p>
          <a:p>
            <a:pPr>
              <a:spcBef>
                <a:spcPct val="50000"/>
              </a:spcBef>
            </a:pPr>
            <a:r>
              <a:rPr lang="en-US" sz="1600" b="1">
                <a:solidFill>
                  <a:srgbClr val="000000"/>
                </a:solidFill>
                <a:sym typeface="Arial" pitchFamily="34" charset="0"/>
              </a:rPr>
              <a:t> </a:t>
            </a:r>
          </a:p>
        </p:txBody>
      </p:sp>
      <p:sp>
        <p:nvSpPr>
          <p:cNvPr id="10248" name="AutoShape 9"/>
          <p:cNvSpPr>
            <a:spLocks noChangeArrowheads="1"/>
          </p:cNvSpPr>
          <p:nvPr/>
        </p:nvSpPr>
        <p:spPr bwMode="auto">
          <a:xfrm>
            <a:off x="3578225" y="3073400"/>
            <a:ext cx="482600" cy="381000"/>
          </a:xfrm>
          <a:prstGeom prst="rightArrow">
            <a:avLst>
              <a:gd name="adj1" fmla="val 50000"/>
              <a:gd name="adj2" fmla="val 52725"/>
            </a:avLst>
          </a:prstGeom>
          <a:solidFill>
            <a:srgbClr val="FFFFFF"/>
          </a:soli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10249" name="AutoShape 10"/>
          <p:cNvSpPr>
            <a:spLocks noChangeArrowheads="1"/>
          </p:cNvSpPr>
          <p:nvPr/>
        </p:nvSpPr>
        <p:spPr bwMode="auto">
          <a:xfrm>
            <a:off x="3586163" y="4165600"/>
            <a:ext cx="482600" cy="381000"/>
          </a:xfrm>
          <a:prstGeom prst="rightArrow">
            <a:avLst>
              <a:gd name="adj1" fmla="val 50000"/>
              <a:gd name="adj2" fmla="val 52725"/>
            </a:avLst>
          </a:prstGeom>
          <a:solidFill>
            <a:srgbClr val="FFFFFF"/>
          </a:soli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10250" name="AutoShape 11"/>
          <p:cNvSpPr>
            <a:spLocks noChangeArrowheads="1"/>
          </p:cNvSpPr>
          <p:nvPr/>
        </p:nvSpPr>
        <p:spPr bwMode="auto">
          <a:xfrm>
            <a:off x="3576638" y="5308600"/>
            <a:ext cx="482600" cy="381000"/>
          </a:xfrm>
          <a:prstGeom prst="rightArrow">
            <a:avLst>
              <a:gd name="adj1" fmla="val 50000"/>
              <a:gd name="adj2" fmla="val 52725"/>
            </a:avLst>
          </a:prstGeom>
          <a:solidFill>
            <a:srgbClr val="FFFFFF"/>
          </a:solidFill>
          <a:ln w="9525">
            <a:noFill/>
            <a:miter lim="800000"/>
            <a:headEnd/>
            <a:tailEnd/>
          </a:ln>
        </p:spPr>
        <p:txBody>
          <a:bodyPr wrap="none" anchor="ctr"/>
          <a:lstStyle/>
          <a:p>
            <a:pPr algn="r"/>
            <a:endParaRPr lang="zh-CN" altLang="en-US">
              <a:solidFill>
                <a:srgbClr val="000000"/>
              </a:solidFill>
              <a:sym typeface="Arial" pitchFamily="34" charset="0"/>
            </a:endParaRPr>
          </a:p>
        </p:txBody>
      </p:sp>
      <p:sp>
        <p:nvSpPr>
          <p:cNvPr id="10251" name="Rectangle 12"/>
          <p:cNvSpPr>
            <a:spLocks noChangeArrowheads="1"/>
          </p:cNvSpPr>
          <p:nvPr/>
        </p:nvSpPr>
        <p:spPr bwMode="auto">
          <a:xfrm>
            <a:off x="1260475" y="1419225"/>
            <a:ext cx="6013450" cy="1096963"/>
          </a:xfrm>
          <a:prstGeom prst="rect">
            <a:avLst/>
          </a:prstGeom>
          <a:noFill/>
          <a:ln w="9525">
            <a:noFill/>
            <a:miter lim="800000"/>
            <a:headEnd/>
            <a:tailEnd/>
          </a:ln>
        </p:spPr>
        <p:txBody>
          <a:bodyPr>
            <a:spAutoFit/>
          </a:bodyPr>
          <a:lstStyle/>
          <a:p>
            <a:pPr eaLnBrk="0" hangingPunct="0">
              <a:lnSpc>
                <a:spcPct val="110000"/>
              </a:lnSpc>
            </a:pPr>
            <a:r>
              <a:rPr lang="de-CH" altLang="zh-CN" sz="2000">
                <a:solidFill>
                  <a:srgbClr val="000000"/>
                </a:solidFill>
                <a:sym typeface="Arial" pitchFamily="34" charset="0"/>
              </a:rPr>
              <a:t>three </a:t>
            </a:r>
            <a:r>
              <a:rPr lang="en-US" altLang="de-CH" sz="2000">
                <a:solidFill>
                  <a:srgbClr val="000000"/>
                </a:solidFill>
                <a:sym typeface="Arial" pitchFamily="34" charset="0"/>
              </a:rPr>
              <a:t>type</a:t>
            </a:r>
            <a:r>
              <a:rPr lang="de-CH" altLang="zh-CN" sz="2000">
                <a:solidFill>
                  <a:srgbClr val="000000"/>
                </a:solidFill>
                <a:sym typeface="Arial" pitchFamily="34" charset="0"/>
              </a:rPr>
              <a:t>s of TCM pra</a:t>
            </a:r>
            <a:r>
              <a:rPr lang="en-US" altLang="de-CH" sz="2000">
                <a:solidFill>
                  <a:srgbClr val="000000"/>
                </a:solidFill>
                <a:sym typeface="Arial" pitchFamily="34" charset="0"/>
              </a:rPr>
              <a:t>ctitioner</a:t>
            </a:r>
            <a:r>
              <a:rPr lang="de-CH" altLang="zh-CN" sz="2000">
                <a:solidFill>
                  <a:srgbClr val="000000"/>
                </a:solidFill>
                <a:sym typeface="Arial" pitchFamily="34" charset="0"/>
              </a:rPr>
              <a:t>s</a:t>
            </a:r>
            <a:r>
              <a:rPr lang="en-US" altLang="de-CH" sz="2000">
                <a:solidFill>
                  <a:srgbClr val="000000"/>
                </a:solidFill>
                <a:sym typeface="Arial" pitchFamily="34" charset="0"/>
              </a:rPr>
              <a:t>; </a:t>
            </a:r>
            <a:r>
              <a:rPr lang="de-CH" altLang="zh-CN" sz="2000">
                <a:solidFill>
                  <a:srgbClr val="000000"/>
                </a:solidFill>
                <a:sym typeface="Arial" pitchFamily="34" charset="0"/>
              </a:rPr>
              <a:t>about </a:t>
            </a:r>
            <a:r>
              <a:rPr lang="en-US" sz="2000">
                <a:solidFill>
                  <a:srgbClr val="000000"/>
                </a:solidFill>
                <a:sym typeface="Arial" pitchFamily="34" charset="0"/>
              </a:rPr>
              <a:t>1500 </a:t>
            </a:r>
            <a:r>
              <a:rPr lang="de-CH" altLang="en-US" sz="2000">
                <a:solidFill>
                  <a:srgbClr val="000000"/>
                </a:solidFill>
                <a:sym typeface="Arial" pitchFamily="34" charset="0"/>
              </a:rPr>
              <a:t>TCM </a:t>
            </a:r>
            <a:r>
              <a:rPr lang="en-GB" altLang="de-CH" sz="2000">
                <a:solidFill>
                  <a:srgbClr val="000000"/>
                </a:solidFill>
                <a:sym typeface="Arial" pitchFamily="34" charset="0"/>
              </a:rPr>
              <a:t>clinics</a:t>
            </a:r>
            <a:r>
              <a:rPr lang="en-US" altLang="en-GB" sz="2000">
                <a:solidFill>
                  <a:srgbClr val="000000"/>
                </a:solidFill>
                <a:sym typeface="Arial" pitchFamily="34" charset="0"/>
              </a:rPr>
              <a:t>; </a:t>
            </a:r>
            <a:r>
              <a:rPr lang="en-US" altLang="zh-CN" sz="2000">
                <a:solidFill>
                  <a:srgbClr val="000000"/>
                </a:solidFill>
                <a:sym typeface="Arial" pitchFamily="34" charset="0"/>
              </a:rPr>
              <a:t>approx. 257 </a:t>
            </a:r>
            <a:r>
              <a:rPr lang="en-GB" altLang="zh-CN" sz="2000">
                <a:solidFill>
                  <a:srgbClr val="000000"/>
                </a:solidFill>
                <a:sym typeface="Arial" pitchFamily="34" charset="0"/>
              </a:rPr>
              <a:t>registered TCM doctor</a:t>
            </a:r>
            <a:r>
              <a:rPr lang="de-CH" altLang="en-GB" sz="2000">
                <a:solidFill>
                  <a:srgbClr val="000000"/>
                </a:solidFill>
                <a:sym typeface="Arial" pitchFamily="34" charset="0"/>
              </a:rPr>
              <a:t>s </a:t>
            </a:r>
            <a:r>
              <a:rPr lang="en-US" altLang="de-CH" sz="2000">
                <a:solidFill>
                  <a:srgbClr val="000000"/>
                </a:solidFill>
                <a:sym typeface="Arial" pitchFamily="34" charset="0"/>
              </a:rPr>
              <a:t>from China.</a:t>
            </a:r>
          </a:p>
        </p:txBody>
      </p:sp>
      <p:grpSp>
        <p:nvGrpSpPr>
          <p:cNvPr id="10252" name="组合 15372"/>
          <p:cNvGrpSpPr>
            <a:grpSpLocks/>
          </p:cNvGrpSpPr>
          <p:nvPr/>
        </p:nvGrpSpPr>
        <p:grpSpPr bwMode="auto">
          <a:xfrm>
            <a:off x="1295400" y="4721225"/>
            <a:ext cx="2295525" cy="1365250"/>
            <a:chOff x="0" y="0"/>
            <a:chExt cx="1161" cy="1539"/>
          </a:xfrm>
        </p:grpSpPr>
        <p:sp>
          <p:nvSpPr>
            <p:cNvPr id="10253" name="Oval 14"/>
            <p:cNvSpPr>
              <a:spLocks noChangeArrowheads="1"/>
            </p:cNvSpPr>
            <p:nvPr/>
          </p:nvSpPr>
          <p:spPr bwMode="auto">
            <a:xfrm>
              <a:off x="0" y="1166"/>
              <a:ext cx="1159" cy="362"/>
            </a:xfrm>
            <a:prstGeom prst="ellipse">
              <a:avLst/>
            </a:prstGeom>
            <a:gradFill rotWithShape="1">
              <a:gsLst>
                <a:gs pos="0">
                  <a:srgbClr val="E5EBD5"/>
                </a:gs>
                <a:gs pos="50000">
                  <a:srgbClr val="C1CF9D"/>
                </a:gs>
                <a:gs pos="100000">
                  <a:srgbClr val="E5EBD5"/>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54" name="AutoShape 15"/>
            <p:cNvSpPr>
              <a:spLocks noChangeArrowheads="1"/>
            </p:cNvSpPr>
            <p:nvPr/>
          </p:nvSpPr>
          <p:spPr bwMode="auto">
            <a:xfrm>
              <a:off x="2" y="0"/>
              <a:ext cx="1159" cy="1539"/>
            </a:xfrm>
            <a:prstGeom prst="can">
              <a:avLst>
                <a:gd name="adj" fmla="val 33191"/>
              </a:avLst>
            </a:prstGeom>
            <a:gradFill rotWithShape="1">
              <a:gsLst>
                <a:gs pos="0">
                  <a:srgbClr val="646ADE"/>
                </a:gs>
                <a:gs pos="50000">
                  <a:srgbClr val="2E3167"/>
                </a:gs>
                <a:gs pos="100000">
                  <a:srgbClr val="646ADE"/>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grpSp>
        <p:nvGrpSpPr>
          <p:cNvPr id="10255" name="组合 15375"/>
          <p:cNvGrpSpPr>
            <a:grpSpLocks/>
          </p:cNvGrpSpPr>
          <p:nvPr/>
        </p:nvGrpSpPr>
        <p:grpSpPr bwMode="auto">
          <a:xfrm>
            <a:off x="1295400" y="3629025"/>
            <a:ext cx="2295525" cy="1365250"/>
            <a:chOff x="0" y="0"/>
            <a:chExt cx="1161" cy="1539"/>
          </a:xfrm>
        </p:grpSpPr>
        <p:sp>
          <p:nvSpPr>
            <p:cNvPr id="10256" name="Oval 17"/>
            <p:cNvSpPr>
              <a:spLocks noChangeArrowheads="1"/>
            </p:cNvSpPr>
            <p:nvPr/>
          </p:nvSpPr>
          <p:spPr bwMode="auto">
            <a:xfrm>
              <a:off x="0" y="1166"/>
              <a:ext cx="1159" cy="362"/>
            </a:xfrm>
            <a:prstGeom prst="ellipse">
              <a:avLst/>
            </a:prstGeom>
            <a:gradFill rotWithShape="1">
              <a:gsLst>
                <a:gs pos="0">
                  <a:srgbClr val="E5EBD5"/>
                </a:gs>
                <a:gs pos="50000">
                  <a:srgbClr val="C1CF9D"/>
                </a:gs>
                <a:gs pos="100000">
                  <a:srgbClr val="E5EBD5"/>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57" name="AutoShape 18"/>
            <p:cNvSpPr>
              <a:spLocks noChangeArrowheads="1"/>
            </p:cNvSpPr>
            <p:nvPr/>
          </p:nvSpPr>
          <p:spPr bwMode="auto">
            <a:xfrm>
              <a:off x="2" y="0"/>
              <a:ext cx="1159" cy="1539"/>
            </a:xfrm>
            <a:prstGeom prst="can">
              <a:avLst>
                <a:gd name="adj" fmla="val 33191"/>
              </a:avLst>
            </a:prstGeom>
            <a:gradFill rotWithShape="1">
              <a:gsLst>
                <a:gs pos="0">
                  <a:srgbClr val="90A8B0"/>
                </a:gs>
                <a:gs pos="50000">
                  <a:srgbClr val="434E51"/>
                </a:gs>
                <a:gs pos="100000">
                  <a:srgbClr val="90A8B0"/>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grpSp>
        <p:nvGrpSpPr>
          <p:cNvPr id="10258" name="组合 15378"/>
          <p:cNvGrpSpPr>
            <a:grpSpLocks/>
          </p:cNvGrpSpPr>
          <p:nvPr/>
        </p:nvGrpSpPr>
        <p:grpSpPr bwMode="auto">
          <a:xfrm>
            <a:off x="1295400" y="2533650"/>
            <a:ext cx="2295525" cy="1365250"/>
            <a:chOff x="0" y="0"/>
            <a:chExt cx="1161" cy="1539"/>
          </a:xfrm>
        </p:grpSpPr>
        <p:sp>
          <p:nvSpPr>
            <p:cNvPr id="10259" name="Oval 20"/>
            <p:cNvSpPr>
              <a:spLocks noChangeArrowheads="1"/>
            </p:cNvSpPr>
            <p:nvPr/>
          </p:nvSpPr>
          <p:spPr bwMode="auto">
            <a:xfrm>
              <a:off x="0" y="1166"/>
              <a:ext cx="1159" cy="362"/>
            </a:xfrm>
            <a:prstGeom prst="ellipse">
              <a:avLst/>
            </a:prstGeom>
            <a:gradFill rotWithShape="1">
              <a:gsLst>
                <a:gs pos="0">
                  <a:srgbClr val="E5EBD5"/>
                </a:gs>
                <a:gs pos="50000">
                  <a:srgbClr val="C1CF9D"/>
                </a:gs>
                <a:gs pos="100000">
                  <a:srgbClr val="E5EBD5"/>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0260" name="AutoShape 21"/>
            <p:cNvSpPr>
              <a:spLocks noChangeArrowheads="1"/>
            </p:cNvSpPr>
            <p:nvPr/>
          </p:nvSpPr>
          <p:spPr bwMode="auto">
            <a:xfrm>
              <a:off x="2" y="0"/>
              <a:ext cx="1159" cy="1539"/>
            </a:xfrm>
            <a:prstGeom prst="can">
              <a:avLst>
                <a:gd name="adj" fmla="val 33191"/>
              </a:avLst>
            </a:prstGeom>
            <a:gradFill rotWithShape="1">
              <a:gsLst>
                <a:gs pos="0">
                  <a:srgbClr val="1BAFC3"/>
                </a:gs>
                <a:gs pos="50000">
                  <a:srgbClr val="0D515A"/>
                </a:gs>
                <a:gs pos="100000">
                  <a:srgbClr val="1BAFC3"/>
                </a:gs>
              </a:gsLst>
              <a:lin ang="0" scaled="1"/>
            </a:gradFill>
            <a:ln w="9525">
              <a:noFill/>
              <a:round/>
              <a:headEnd/>
              <a:tailEnd/>
            </a:ln>
          </p:spPr>
          <p:txBody>
            <a:bodyPr wrap="none" anchor="ctr"/>
            <a:lstStyle/>
            <a:p>
              <a:pPr algn="r"/>
              <a:endParaRPr lang="zh-CN" altLang="en-US">
                <a:solidFill>
                  <a:srgbClr val="000000"/>
                </a:solidFill>
                <a:sym typeface="Arial" pitchFamily="34" charset="0"/>
              </a:endParaRPr>
            </a:p>
          </p:txBody>
        </p:sp>
      </p:grpSp>
      <p:sp>
        <p:nvSpPr>
          <p:cNvPr id="10261" name="Text Box 22"/>
          <p:cNvSpPr>
            <a:spLocks noChangeArrowheads="1"/>
          </p:cNvSpPr>
          <p:nvPr/>
        </p:nvSpPr>
        <p:spPr bwMode="auto">
          <a:xfrm>
            <a:off x="1260475" y="2997200"/>
            <a:ext cx="2128838" cy="822325"/>
          </a:xfrm>
          <a:prstGeom prst="rect">
            <a:avLst/>
          </a:prstGeom>
          <a:noFill/>
          <a:ln w="9525">
            <a:noFill/>
            <a:miter lim="800000"/>
            <a:headEnd/>
            <a:tailEnd/>
          </a:ln>
        </p:spPr>
        <p:txBody>
          <a:bodyPr>
            <a:spAutoFit/>
          </a:bodyPr>
          <a:lstStyle/>
          <a:p>
            <a:pPr algn="ctr">
              <a:spcBef>
                <a:spcPct val="50000"/>
              </a:spcBef>
            </a:pPr>
            <a:r>
              <a:rPr lang="zh-CN" altLang="en-US" sz="2400" b="1">
                <a:solidFill>
                  <a:srgbClr val="FFFFFF"/>
                </a:solidFill>
                <a:sym typeface="Arial" pitchFamily="34" charset="0"/>
              </a:rPr>
              <a:t>  </a:t>
            </a:r>
            <a:r>
              <a:rPr lang="de-CH" altLang="zh-CN" sz="2400" b="1">
                <a:solidFill>
                  <a:srgbClr val="FFFFFF"/>
                </a:solidFill>
                <a:sym typeface="Arial" pitchFamily="34" charset="0"/>
              </a:rPr>
              <a:t>chinese TCM doctors</a:t>
            </a:r>
          </a:p>
        </p:txBody>
      </p:sp>
      <p:sp>
        <p:nvSpPr>
          <p:cNvPr id="10262" name="Text Box 23"/>
          <p:cNvSpPr>
            <a:spLocks noChangeArrowheads="1"/>
          </p:cNvSpPr>
          <p:nvPr/>
        </p:nvSpPr>
        <p:spPr bwMode="auto">
          <a:xfrm>
            <a:off x="1377950" y="4083050"/>
            <a:ext cx="2128838" cy="822325"/>
          </a:xfrm>
          <a:prstGeom prst="rect">
            <a:avLst/>
          </a:prstGeom>
          <a:noFill/>
          <a:ln w="9525">
            <a:noFill/>
            <a:miter lim="800000"/>
            <a:headEnd/>
            <a:tailEnd/>
          </a:ln>
        </p:spPr>
        <p:txBody>
          <a:bodyPr>
            <a:spAutoFit/>
          </a:bodyPr>
          <a:lstStyle/>
          <a:p>
            <a:pPr algn="ctr">
              <a:spcBef>
                <a:spcPct val="50000"/>
              </a:spcBef>
            </a:pPr>
            <a:r>
              <a:rPr lang="zh-CN" altLang="en-US" sz="2400" b="1">
                <a:solidFill>
                  <a:srgbClr val="FFFFFF"/>
                </a:solidFill>
                <a:sym typeface="Arial" pitchFamily="34" charset="0"/>
              </a:rPr>
              <a:t> </a:t>
            </a:r>
            <a:r>
              <a:rPr lang="de-CH" altLang="zh-CN" sz="2400" b="1">
                <a:solidFill>
                  <a:srgbClr val="FFFFFF"/>
                </a:solidFill>
                <a:sym typeface="Arial" pitchFamily="34" charset="0"/>
              </a:rPr>
              <a:t>swiss doctors</a:t>
            </a:r>
            <a:r>
              <a:rPr lang="zh-CN" altLang="en-US" sz="2400" b="1">
                <a:solidFill>
                  <a:srgbClr val="FFFFFF"/>
                </a:solidFill>
                <a:sym typeface="Arial" pitchFamily="34" charset="0"/>
              </a:rPr>
              <a:t> </a:t>
            </a:r>
            <a:endParaRPr lang="en-US" sz="2400" b="1">
              <a:solidFill>
                <a:srgbClr val="FFFFFF"/>
              </a:solidFill>
              <a:sym typeface="Arial" pitchFamily="34" charset="0"/>
            </a:endParaRPr>
          </a:p>
        </p:txBody>
      </p:sp>
      <p:sp>
        <p:nvSpPr>
          <p:cNvPr id="10263" name="Text Box 24"/>
          <p:cNvSpPr>
            <a:spLocks noChangeArrowheads="1"/>
          </p:cNvSpPr>
          <p:nvPr/>
        </p:nvSpPr>
        <p:spPr bwMode="auto">
          <a:xfrm>
            <a:off x="1377950" y="5181600"/>
            <a:ext cx="2128838" cy="822325"/>
          </a:xfrm>
          <a:prstGeom prst="rect">
            <a:avLst/>
          </a:prstGeom>
          <a:noFill/>
          <a:ln w="9525">
            <a:noFill/>
            <a:miter lim="800000"/>
            <a:headEnd/>
            <a:tailEnd/>
          </a:ln>
        </p:spPr>
        <p:txBody>
          <a:bodyPr>
            <a:spAutoFit/>
          </a:bodyPr>
          <a:lstStyle/>
          <a:p>
            <a:pPr algn="ctr">
              <a:spcBef>
                <a:spcPct val="50000"/>
              </a:spcBef>
            </a:pPr>
            <a:r>
              <a:rPr lang="zh-CN" altLang="en-US" sz="2400" b="1">
                <a:solidFill>
                  <a:srgbClr val="FFFFFF"/>
                </a:solidFill>
                <a:sym typeface="Arial" pitchFamily="34" charset="0"/>
              </a:rPr>
              <a:t>  </a:t>
            </a:r>
            <a:r>
              <a:rPr lang="de-CH" altLang="zh-CN" sz="2400" b="1">
                <a:solidFill>
                  <a:srgbClr val="FFFFFF"/>
                </a:solidFill>
                <a:sym typeface="Arial" pitchFamily="34" charset="0"/>
              </a:rPr>
              <a:t>other people</a:t>
            </a:r>
          </a:p>
        </p:txBody>
      </p:sp>
      <p:pic>
        <p:nvPicPr>
          <p:cNvPr id="10264" name="图片 1"/>
          <p:cNvPicPr>
            <a:picLocks noChangeAspect="1" noChangeArrowheads="1"/>
          </p:cNvPicPr>
          <p:nvPr/>
        </p:nvPicPr>
        <p:blipFill>
          <a:blip r:embed="rId2" cstate="print"/>
          <a:srcRect/>
          <a:stretch>
            <a:fillRect/>
          </a:stretch>
        </p:blipFill>
        <p:spPr bwMode="auto">
          <a:xfrm>
            <a:off x="7308850" y="188913"/>
            <a:ext cx="1635125" cy="1055687"/>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9217"/>
          <p:cNvSpPr>
            <a:spLocks noGrp="1" noChangeArrowheads="1"/>
          </p:cNvSpPr>
          <p:nvPr>
            <p:ph type="ctrTitle"/>
          </p:nvPr>
        </p:nvSpPr>
        <p:spPr>
          <a:xfrm>
            <a:off x="914400" y="188913"/>
            <a:ext cx="5853113" cy="1057275"/>
          </a:xfrm>
        </p:spPr>
        <p:txBody>
          <a:bodyPr anchor="ctr"/>
          <a:lstStyle/>
          <a:p>
            <a:pPr eaLnBrk="1" hangingPunct="1"/>
            <a:r>
              <a:rPr lang="zh-CN" altLang="en-US" sz="3200" smtClean="0">
                <a:solidFill>
                  <a:srgbClr val="FF3300"/>
                </a:solidFill>
              </a:rPr>
              <a:t>Institutions and </a:t>
            </a:r>
            <a:r>
              <a:rPr lang="de-CH" altLang="zh-CN" sz="3200" smtClean="0">
                <a:solidFill>
                  <a:srgbClr val="FF3300"/>
                </a:solidFill>
              </a:rPr>
              <a:t>O</a:t>
            </a:r>
            <a:r>
              <a:rPr lang="zh-CN" altLang="en-US" sz="3200" smtClean="0">
                <a:solidFill>
                  <a:srgbClr val="FF3300"/>
                </a:solidFill>
              </a:rPr>
              <a:t>rganizations related to traditional Chinese Medicine</a:t>
            </a:r>
          </a:p>
        </p:txBody>
      </p:sp>
      <p:sp>
        <p:nvSpPr>
          <p:cNvPr id="11266" name="AutoShape 3"/>
          <p:cNvSpPr>
            <a:spLocks noChangeArrowheads="1"/>
          </p:cNvSpPr>
          <p:nvPr/>
        </p:nvSpPr>
        <p:spPr bwMode="auto">
          <a:xfrm>
            <a:off x="457200" y="3886200"/>
            <a:ext cx="2543175" cy="1600200"/>
          </a:xfrm>
          <a:prstGeom prst="roundRect">
            <a:avLst>
              <a:gd name="adj" fmla="val 12694"/>
            </a:avLst>
          </a:prstGeom>
          <a:solidFill>
            <a:schemeClr val="accent1"/>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67" name="Text Box 4"/>
          <p:cNvSpPr>
            <a:spLocks noChangeArrowheads="1"/>
          </p:cNvSpPr>
          <p:nvPr/>
        </p:nvSpPr>
        <p:spPr bwMode="auto">
          <a:xfrm>
            <a:off x="3584575" y="3257550"/>
            <a:ext cx="1905000" cy="334963"/>
          </a:xfrm>
          <a:prstGeom prst="rect">
            <a:avLst/>
          </a:prstGeom>
          <a:noFill/>
          <a:ln w="9525">
            <a:noFill/>
            <a:miter lim="800000"/>
            <a:headEnd/>
            <a:tailEnd/>
          </a:ln>
        </p:spPr>
        <p:txBody>
          <a:bodyPr>
            <a:spAutoFit/>
          </a:bodyPr>
          <a:lstStyle/>
          <a:p>
            <a:pPr algn="ctr">
              <a:spcBef>
                <a:spcPct val="50000"/>
              </a:spcBef>
            </a:pPr>
            <a:r>
              <a:rPr lang="zh-CN" altLang="en-US" sz="1600" b="1">
                <a:solidFill>
                  <a:srgbClr val="000000"/>
                </a:solidFill>
                <a:sym typeface="Arial" pitchFamily="34" charset="0"/>
              </a:rPr>
              <a:t> </a:t>
            </a:r>
            <a:endParaRPr lang="en-US" sz="1600" b="1">
              <a:solidFill>
                <a:srgbClr val="000000"/>
              </a:solidFill>
              <a:sym typeface="Arial" pitchFamily="34" charset="0"/>
            </a:endParaRPr>
          </a:p>
        </p:txBody>
      </p:sp>
      <p:sp>
        <p:nvSpPr>
          <p:cNvPr id="11268" name="AutoShape 5"/>
          <p:cNvSpPr>
            <a:spLocks noChangeArrowheads="1"/>
          </p:cNvSpPr>
          <p:nvPr/>
        </p:nvSpPr>
        <p:spPr bwMode="auto">
          <a:xfrm>
            <a:off x="511175" y="4314825"/>
            <a:ext cx="2408238" cy="1114425"/>
          </a:xfrm>
          <a:prstGeom prst="roundRect">
            <a:avLst>
              <a:gd name="adj" fmla="val 16667"/>
            </a:avLst>
          </a:prstGeom>
          <a:solidFill>
            <a:srgbClr val="FFFFFF"/>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69" name="Text Box 18"/>
          <p:cNvSpPr>
            <a:spLocks noChangeArrowheads="1"/>
          </p:cNvSpPr>
          <p:nvPr/>
        </p:nvSpPr>
        <p:spPr bwMode="auto">
          <a:xfrm>
            <a:off x="912813" y="3910013"/>
            <a:ext cx="1651000" cy="396875"/>
          </a:xfrm>
          <a:prstGeom prst="rect">
            <a:avLst/>
          </a:prstGeom>
          <a:noFill/>
          <a:ln w="9525">
            <a:noFill/>
            <a:miter lim="800000"/>
            <a:headEnd/>
            <a:tailEnd/>
          </a:ln>
        </p:spPr>
        <p:txBody>
          <a:bodyPr>
            <a:spAutoFit/>
          </a:bodyPr>
          <a:lstStyle/>
          <a:p>
            <a:pPr algn="ctr">
              <a:spcBef>
                <a:spcPct val="50000"/>
              </a:spcBef>
            </a:pPr>
            <a:r>
              <a:rPr lang="en-US" sz="2000" b="1">
                <a:solidFill>
                  <a:srgbClr val="FFFFFF"/>
                </a:solidFill>
                <a:sym typeface="Arial" pitchFamily="34" charset="0"/>
              </a:rPr>
              <a:t> </a:t>
            </a:r>
            <a:r>
              <a:rPr lang="de-CH" altLang="en-US" sz="2000" b="1">
                <a:solidFill>
                  <a:srgbClr val="FFFFFF"/>
                </a:solidFill>
                <a:sym typeface="Arial" pitchFamily="34" charset="0"/>
              </a:rPr>
              <a:t>TCM Shool</a:t>
            </a:r>
          </a:p>
        </p:txBody>
      </p:sp>
      <p:sp>
        <p:nvSpPr>
          <p:cNvPr id="11270" name="Text Box 9"/>
          <p:cNvSpPr>
            <a:spLocks noChangeArrowheads="1"/>
          </p:cNvSpPr>
          <p:nvPr/>
        </p:nvSpPr>
        <p:spPr bwMode="auto">
          <a:xfrm>
            <a:off x="552450" y="4392613"/>
            <a:ext cx="2316163" cy="944562"/>
          </a:xfrm>
          <a:prstGeom prst="rect">
            <a:avLst/>
          </a:prstGeom>
          <a:noFill/>
          <a:ln w="9525">
            <a:noFill/>
            <a:miter lim="800000"/>
            <a:headEnd/>
            <a:tailEnd/>
          </a:ln>
        </p:spPr>
        <p:txBody>
          <a:bodyPr>
            <a:spAutoFit/>
          </a:bodyPr>
          <a:lstStyle/>
          <a:p>
            <a:pPr algn="ctr" eaLnBrk="0" hangingPunct="0"/>
            <a:r>
              <a:rPr lang="en-US" altLang="zh-CN" sz="1400" b="1">
                <a:solidFill>
                  <a:srgbClr val="000000"/>
                </a:solidFill>
                <a:sym typeface="Arial" pitchFamily="34" charset="0"/>
              </a:rPr>
              <a:t>Tian Institut</a:t>
            </a:r>
          </a:p>
          <a:p>
            <a:pPr algn="ctr" eaLnBrk="0" hangingPunct="0"/>
            <a:r>
              <a:rPr lang="en-US" altLang="zh-CN" sz="1400" b="1">
                <a:solidFill>
                  <a:srgbClr val="000000"/>
                </a:solidFill>
                <a:sym typeface="Arial" pitchFamily="34" charset="0"/>
              </a:rPr>
              <a:t>Heilpraktikerschule</a:t>
            </a:r>
          </a:p>
          <a:p>
            <a:pPr algn="ctr" eaLnBrk="0" hangingPunct="0"/>
            <a:r>
              <a:rPr lang="en-US" altLang="zh-CN" sz="1400" b="1">
                <a:solidFill>
                  <a:srgbClr val="000000"/>
                </a:solidFill>
                <a:sym typeface="Arial" pitchFamily="34" charset="0"/>
              </a:rPr>
              <a:t>biomedica</a:t>
            </a:r>
          </a:p>
          <a:p>
            <a:pPr algn="ctr" eaLnBrk="0" hangingPunct="0"/>
            <a:r>
              <a:rPr lang="en-US" altLang="zh-CN" sz="1400" b="1">
                <a:solidFill>
                  <a:srgbClr val="000000"/>
                </a:solidFill>
                <a:sym typeface="Arial" pitchFamily="34" charset="0"/>
              </a:rPr>
              <a:t>Tao</a:t>
            </a:r>
          </a:p>
        </p:txBody>
      </p:sp>
      <p:sp>
        <p:nvSpPr>
          <p:cNvPr id="11271" name="AutoShape 8"/>
          <p:cNvSpPr>
            <a:spLocks noChangeArrowheads="1"/>
          </p:cNvSpPr>
          <p:nvPr/>
        </p:nvSpPr>
        <p:spPr bwMode="auto">
          <a:xfrm>
            <a:off x="457200" y="1524000"/>
            <a:ext cx="2543175" cy="1600200"/>
          </a:xfrm>
          <a:prstGeom prst="roundRect">
            <a:avLst>
              <a:gd name="adj" fmla="val 12694"/>
            </a:avLst>
          </a:prstGeom>
          <a:solidFill>
            <a:schemeClr val="folHlink"/>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72" name="AutoShape 9"/>
          <p:cNvSpPr>
            <a:spLocks noChangeArrowheads="1"/>
          </p:cNvSpPr>
          <p:nvPr/>
        </p:nvSpPr>
        <p:spPr bwMode="auto">
          <a:xfrm>
            <a:off x="511175" y="1952625"/>
            <a:ext cx="2408238" cy="1114425"/>
          </a:xfrm>
          <a:prstGeom prst="roundRect">
            <a:avLst>
              <a:gd name="adj" fmla="val 16667"/>
            </a:avLst>
          </a:prstGeom>
          <a:solidFill>
            <a:srgbClr val="FFFFFF"/>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73" name="Text Box 18"/>
          <p:cNvSpPr>
            <a:spLocks noChangeArrowheads="1"/>
          </p:cNvSpPr>
          <p:nvPr/>
        </p:nvSpPr>
        <p:spPr bwMode="auto">
          <a:xfrm>
            <a:off x="755650" y="1557338"/>
            <a:ext cx="1651000" cy="396875"/>
          </a:xfrm>
          <a:prstGeom prst="rect">
            <a:avLst/>
          </a:prstGeom>
          <a:noFill/>
          <a:ln w="9525">
            <a:noFill/>
            <a:miter lim="800000"/>
            <a:headEnd/>
            <a:tailEnd/>
          </a:ln>
        </p:spPr>
        <p:txBody>
          <a:bodyPr>
            <a:spAutoFit/>
          </a:bodyPr>
          <a:lstStyle/>
          <a:p>
            <a:pPr algn="ctr">
              <a:spcBef>
                <a:spcPct val="50000"/>
              </a:spcBef>
            </a:pPr>
            <a:r>
              <a:rPr lang="de-CH" altLang="zh-CN" sz="2000" b="1">
                <a:solidFill>
                  <a:srgbClr val="FFFFFF"/>
                </a:solidFill>
                <a:sym typeface="Arial" pitchFamily="34" charset="0"/>
              </a:rPr>
              <a:t>register</a:t>
            </a:r>
          </a:p>
        </p:txBody>
      </p:sp>
      <p:sp>
        <p:nvSpPr>
          <p:cNvPr id="11274" name="Text Box 9"/>
          <p:cNvSpPr>
            <a:spLocks noChangeArrowheads="1"/>
          </p:cNvSpPr>
          <p:nvPr/>
        </p:nvSpPr>
        <p:spPr bwMode="auto">
          <a:xfrm>
            <a:off x="552450" y="2030413"/>
            <a:ext cx="2316163" cy="731837"/>
          </a:xfrm>
          <a:prstGeom prst="rect">
            <a:avLst/>
          </a:prstGeom>
          <a:noFill/>
          <a:ln w="9525">
            <a:noFill/>
            <a:miter lim="800000"/>
            <a:headEnd/>
            <a:tailEnd/>
          </a:ln>
        </p:spPr>
        <p:txBody>
          <a:bodyPr>
            <a:spAutoFit/>
          </a:bodyPr>
          <a:lstStyle/>
          <a:p>
            <a:pPr algn="ctr" eaLnBrk="0" hangingPunct="0"/>
            <a:r>
              <a:rPr lang="en-US" sz="1400" b="1">
                <a:solidFill>
                  <a:srgbClr val="000000"/>
                </a:solidFill>
                <a:sym typeface="Arial" pitchFamily="34" charset="0"/>
              </a:rPr>
              <a:t>EMR</a:t>
            </a:r>
          </a:p>
          <a:p>
            <a:pPr algn="ctr" eaLnBrk="0" hangingPunct="0"/>
            <a:r>
              <a:rPr lang="en-US" sz="1400" b="1">
                <a:solidFill>
                  <a:srgbClr val="000000"/>
                </a:solidFill>
                <a:sym typeface="Arial" pitchFamily="34" charset="0"/>
              </a:rPr>
              <a:t>ASCA</a:t>
            </a:r>
          </a:p>
          <a:p>
            <a:pPr algn="ctr" eaLnBrk="0" hangingPunct="0"/>
            <a:r>
              <a:rPr lang="de-CH" altLang="en-US" sz="1400" b="1">
                <a:solidFill>
                  <a:srgbClr val="000000"/>
                </a:solidFill>
                <a:sym typeface="Arial" pitchFamily="34" charset="0"/>
              </a:rPr>
              <a:t>red cross</a:t>
            </a:r>
          </a:p>
        </p:txBody>
      </p:sp>
      <p:sp>
        <p:nvSpPr>
          <p:cNvPr id="11275" name="AutoShape 12"/>
          <p:cNvSpPr>
            <a:spLocks noChangeArrowheads="1"/>
          </p:cNvSpPr>
          <p:nvPr/>
        </p:nvSpPr>
        <p:spPr bwMode="auto">
          <a:xfrm>
            <a:off x="6067425" y="3886200"/>
            <a:ext cx="2543175" cy="1600200"/>
          </a:xfrm>
          <a:prstGeom prst="roundRect">
            <a:avLst>
              <a:gd name="adj" fmla="val 12694"/>
            </a:avLst>
          </a:prstGeom>
          <a:solidFill>
            <a:schemeClr val="hlink"/>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76" name="AutoShape 13"/>
          <p:cNvSpPr>
            <a:spLocks noChangeArrowheads="1"/>
          </p:cNvSpPr>
          <p:nvPr/>
        </p:nvSpPr>
        <p:spPr bwMode="auto">
          <a:xfrm>
            <a:off x="6121400" y="4314825"/>
            <a:ext cx="2408238" cy="1114425"/>
          </a:xfrm>
          <a:prstGeom prst="roundRect">
            <a:avLst>
              <a:gd name="adj" fmla="val 16667"/>
            </a:avLst>
          </a:prstGeom>
          <a:solidFill>
            <a:srgbClr val="FFFFFF"/>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77" name="Text Box 18"/>
          <p:cNvSpPr>
            <a:spLocks noChangeArrowheads="1"/>
          </p:cNvSpPr>
          <p:nvPr/>
        </p:nvSpPr>
        <p:spPr bwMode="auto">
          <a:xfrm>
            <a:off x="6523038" y="3910013"/>
            <a:ext cx="1651000" cy="396875"/>
          </a:xfrm>
          <a:prstGeom prst="rect">
            <a:avLst/>
          </a:prstGeom>
          <a:noFill/>
          <a:ln w="9525">
            <a:noFill/>
            <a:miter lim="800000"/>
            <a:headEnd/>
            <a:tailEnd/>
          </a:ln>
        </p:spPr>
        <p:txBody>
          <a:bodyPr>
            <a:spAutoFit/>
          </a:bodyPr>
          <a:lstStyle/>
          <a:p>
            <a:pPr algn="ctr">
              <a:spcBef>
                <a:spcPct val="50000"/>
              </a:spcBef>
            </a:pPr>
            <a:r>
              <a:rPr lang="de-CH" altLang="zh-CN" sz="2000" b="1">
                <a:solidFill>
                  <a:srgbClr val="FFFFFF"/>
                </a:solidFill>
                <a:sym typeface="Arial" pitchFamily="34" charset="0"/>
              </a:rPr>
              <a:t>association</a:t>
            </a:r>
          </a:p>
        </p:txBody>
      </p:sp>
      <p:sp>
        <p:nvSpPr>
          <p:cNvPr id="11278" name="Text Box 9"/>
          <p:cNvSpPr>
            <a:spLocks noChangeArrowheads="1"/>
          </p:cNvSpPr>
          <p:nvPr/>
        </p:nvSpPr>
        <p:spPr bwMode="auto">
          <a:xfrm>
            <a:off x="6162675" y="4392613"/>
            <a:ext cx="2316163" cy="944562"/>
          </a:xfrm>
          <a:prstGeom prst="rect">
            <a:avLst/>
          </a:prstGeom>
          <a:noFill/>
          <a:ln w="9525">
            <a:noFill/>
            <a:miter lim="800000"/>
            <a:headEnd/>
            <a:tailEnd/>
          </a:ln>
        </p:spPr>
        <p:txBody>
          <a:bodyPr>
            <a:spAutoFit/>
          </a:bodyPr>
          <a:lstStyle/>
          <a:p>
            <a:pPr algn="ctr" eaLnBrk="0" hangingPunct="0"/>
            <a:r>
              <a:rPr lang="en-US" sz="1400" b="1">
                <a:solidFill>
                  <a:srgbClr val="000000"/>
                </a:solidFill>
                <a:sym typeface="Arial" pitchFamily="34" charset="0"/>
              </a:rPr>
              <a:t>SBO</a:t>
            </a:r>
          </a:p>
          <a:p>
            <a:pPr algn="ctr" eaLnBrk="0" hangingPunct="0"/>
            <a:r>
              <a:rPr lang="en-US" sz="1400" b="1">
                <a:solidFill>
                  <a:srgbClr val="000000"/>
                </a:solidFill>
                <a:sym typeface="Arial" pitchFamily="34" charset="0"/>
              </a:rPr>
              <a:t>NVS</a:t>
            </a:r>
          </a:p>
          <a:p>
            <a:pPr algn="ctr" eaLnBrk="0" hangingPunct="0"/>
            <a:r>
              <a:rPr lang="en-US" sz="1400" b="1">
                <a:solidFill>
                  <a:srgbClr val="000000"/>
                </a:solidFill>
                <a:sym typeface="Arial" pitchFamily="34" charset="0"/>
              </a:rPr>
              <a:t>ASA</a:t>
            </a:r>
          </a:p>
          <a:p>
            <a:pPr algn="ctr" eaLnBrk="0" hangingPunct="0"/>
            <a:r>
              <a:rPr lang="en-US" sz="1400" b="1">
                <a:solidFill>
                  <a:srgbClr val="000000"/>
                </a:solidFill>
                <a:sym typeface="Arial" pitchFamily="34" charset="0"/>
              </a:rPr>
              <a:t>VCACMS</a:t>
            </a:r>
          </a:p>
        </p:txBody>
      </p:sp>
      <p:sp>
        <p:nvSpPr>
          <p:cNvPr id="11279" name="AutoShape 16"/>
          <p:cNvSpPr>
            <a:spLocks noChangeArrowheads="1"/>
          </p:cNvSpPr>
          <p:nvPr/>
        </p:nvSpPr>
        <p:spPr bwMode="auto">
          <a:xfrm>
            <a:off x="6067425" y="1524000"/>
            <a:ext cx="2543175" cy="1600200"/>
          </a:xfrm>
          <a:prstGeom prst="roundRect">
            <a:avLst>
              <a:gd name="adj" fmla="val 12694"/>
            </a:avLst>
          </a:prstGeom>
          <a:solidFill>
            <a:schemeClr val="accent2"/>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80" name="AutoShape 17"/>
          <p:cNvSpPr>
            <a:spLocks noChangeArrowheads="1"/>
          </p:cNvSpPr>
          <p:nvPr/>
        </p:nvSpPr>
        <p:spPr bwMode="auto">
          <a:xfrm>
            <a:off x="6156325" y="1917700"/>
            <a:ext cx="2408238" cy="1114425"/>
          </a:xfrm>
          <a:prstGeom prst="roundRect">
            <a:avLst>
              <a:gd name="adj" fmla="val 16667"/>
            </a:avLst>
          </a:prstGeom>
          <a:solidFill>
            <a:srgbClr val="FFFFFF"/>
          </a:solidFill>
          <a:ln w="9525">
            <a:noFill/>
            <a:round/>
            <a:headEnd/>
            <a:tailEnd/>
          </a:ln>
        </p:spPr>
        <p:txBody>
          <a:bodyPr wrap="none" anchor="ctr"/>
          <a:lstStyle/>
          <a:p>
            <a:pPr algn="r"/>
            <a:endParaRPr lang="zh-CN" altLang="en-US">
              <a:solidFill>
                <a:srgbClr val="000000"/>
              </a:solidFill>
              <a:sym typeface="Arial" pitchFamily="34" charset="0"/>
            </a:endParaRPr>
          </a:p>
        </p:txBody>
      </p:sp>
      <p:sp>
        <p:nvSpPr>
          <p:cNvPr id="11281" name="Text Box 18"/>
          <p:cNvSpPr>
            <a:spLocks noChangeArrowheads="1"/>
          </p:cNvSpPr>
          <p:nvPr/>
        </p:nvSpPr>
        <p:spPr bwMode="auto">
          <a:xfrm>
            <a:off x="6523038" y="1547813"/>
            <a:ext cx="1651000" cy="396875"/>
          </a:xfrm>
          <a:prstGeom prst="rect">
            <a:avLst/>
          </a:prstGeom>
          <a:noFill/>
          <a:ln w="9525">
            <a:noFill/>
            <a:miter lim="800000"/>
            <a:headEnd/>
            <a:tailEnd/>
          </a:ln>
        </p:spPr>
        <p:txBody>
          <a:bodyPr>
            <a:spAutoFit/>
          </a:bodyPr>
          <a:lstStyle/>
          <a:p>
            <a:pPr algn="ctr">
              <a:spcBef>
                <a:spcPct val="50000"/>
              </a:spcBef>
            </a:pPr>
            <a:r>
              <a:rPr lang="de-CH" altLang="zh-CN" sz="2000" b="1">
                <a:solidFill>
                  <a:srgbClr val="FFFFFF"/>
                </a:solidFill>
                <a:sym typeface="Arial" pitchFamily="34" charset="0"/>
              </a:rPr>
              <a:t>apotheke</a:t>
            </a:r>
          </a:p>
        </p:txBody>
      </p:sp>
      <p:sp>
        <p:nvSpPr>
          <p:cNvPr id="11282" name="Text Box 9"/>
          <p:cNvSpPr>
            <a:spLocks noChangeArrowheads="1"/>
          </p:cNvSpPr>
          <p:nvPr/>
        </p:nvSpPr>
        <p:spPr bwMode="auto">
          <a:xfrm>
            <a:off x="6156325" y="2060575"/>
            <a:ext cx="2316163" cy="1158875"/>
          </a:xfrm>
          <a:prstGeom prst="rect">
            <a:avLst/>
          </a:prstGeom>
          <a:noFill/>
          <a:ln w="9525">
            <a:noFill/>
            <a:miter lim="800000"/>
            <a:headEnd/>
            <a:tailEnd/>
          </a:ln>
        </p:spPr>
        <p:txBody>
          <a:bodyPr>
            <a:spAutoFit/>
          </a:bodyPr>
          <a:lstStyle/>
          <a:p>
            <a:pPr algn="ctr" eaLnBrk="0" hangingPunct="0"/>
            <a:r>
              <a:rPr lang="en-US" sz="1400" b="1">
                <a:solidFill>
                  <a:srgbClr val="000000"/>
                </a:solidFill>
                <a:sym typeface="Arial" pitchFamily="34" charset="0"/>
              </a:rPr>
              <a:t>Complemedis AG</a:t>
            </a:r>
          </a:p>
          <a:p>
            <a:pPr algn="ctr" eaLnBrk="0" hangingPunct="0"/>
            <a:r>
              <a:rPr lang="en-US" sz="1400" b="1">
                <a:solidFill>
                  <a:srgbClr val="000000"/>
                </a:solidFill>
                <a:sym typeface="Arial" pitchFamily="34" charset="0"/>
              </a:rPr>
              <a:t>Noyer AG</a:t>
            </a:r>
          </a:p>
          <a:p>
            <a:pPr algn="ctr" eaLnBrk="0" hangingPunct="0"/>
            <a:r>
              <a:rPr lang="en-US" sz="1400" b="1">
                <a:solidFill>
                  <a:srgbClr val="000000"/>
                </a:solidFill>
                <a:sym typeface="Arial" pitchFamily="34" charset="0"/>
              </a:rPr>
              <a:t>Lian</a:t>
            </a:r>
          </a:p>
          <a:p>
            <a:pPr algn="ctr" eaLnBrk="0" hangingPunct="0"/>
            <a:r>
              <a:rPr lang="en-US" sz="1400" b="1">
                <a:solidFill>
                  <a:srgbClr val="000000"/>
                </a:solidFill>
                <a:sym typeface="Arial" pitchFamily="34" charset="0"/>
              </a:rPr>
              <a:t>K</a:t>
            </a:r>
            <a:r>
              <a:rPr lang="zh-CN" altLang="en-US" sz="1400" b="1">
                <a:solidFill>
                  <a:srgbClr val="000000"/>
                </a:solidFill>
                <a:sym typeface="Arial" pitchFamily="34" charset="0"/>
              </a:rPr>
              <a:t>ündig Apotheke</a:t>
            </a:r>
          </a:p>
          <a:p>
            <a:pPr algn="ctr" eaLnBrk="0" hangingPunct="0"/>
            <a:endParaRPr lang="zh-CN" altLang="en-US" sz="1400" b="1">
              <a:solidFill>
                <a:srgbClr val="000000"/>
              </a:solidFill>
              <a:sym typeface="Arial" pitchFamily="34" charset="0"/>
            </a:endParaRPr>
          </a:p>
        </p:txBody>
      </p:sp>
      <p:grpSp>
        <p:nvGrpSpPr>
          <p:cNvPr id="11283" name="组合 9235"/>
          <p:cNvGrpSpPr>
            <a:grpSpLocks/>
          </p:cNvGrpSpPr>
          <p:nvPr/>
        </p:nvGrpSpPr>
        <p:grpSpPr bwMode="auto">
          <a:xfrm>
            <a:off x="3095625" y="2133600"/>
            <a:ext cx="2819400" cy="2803525"/>
            <a:chOff x="0" y="0"/>
            <a:chExt cx="1776" cy="1766"/>
          </a:xfrm>
        </p:grpSpPr>
        <p:sp>
          <p:nvSpPr>
            <p:cNvPr id="11284" name="AutoShape 21"/>
            <p:cNvSpPr>
              <a:spLocks noChangeArrowheads="1"/>
            </p:cNvSpPr>
            <p:nvPr/>
          </p:nvSpPr>
          <p:spPr bwMode="auto">
            <a:xfrm rot="6774404">
              <a:off x="36" y="90"/>
              <a:ext cx="1688" cy="1664"/>
            </a:xfrm>
            <a:custGeom>
              <a:avLst/>
              <a:gdLst/>
              <a:ahLst/>
              <a:cxnLst>
                <a:cxn ang="0">
                  <a:pos x="18093" y="7698"/>
                </a:cxn>
                <a:cxn ang="0">
                  <a:pos x="10800" y="2874"/>
                </a:cxn>
                <a:cxn ang="0">
                  <a:pos x="10679" y="2874"/>
                </a:cxn>
                <a:cxn ang="0">
                  <a:pos x="10635" y="1"/>
                </a:cxn>
                <a:cxn ang="0">
                  <a:pos x="10800" y="0"/>
                </a:cxn>
                <a:cxn ang="0">
                  <a:pos x="20738" y="6573"/>
                </a:cxn>
                <a:cxn ang="0">
                  <a:pos x="23223" y="5516"/>
                </a:cxn>
                <a:cxn ang="0">
                  <a:pos x="21035" y="10942"/>
                </a:cxn>
                <a:cxn ang="0">
                  <a:pos x="15609" y="8754"/>
                </a:cxn>
                <a:cxn ang="0">
                  <a:pos x="18093" y="7698"/>
                </a:cxn>
              </a:cxnLst>
              <a:rect l="0" t="0" r="r" b="b"/>
              <a:pathLst>
                <a:path w="21600" h="21600">
                  <a:moveTo>
                    <a:pt x="18093" y="7698"/>
                  </a:moveTo>
                  <a:cubicBezTo>
                    <a:pt x="16849" y="4772"/>
                    <a:pt x="13978" y="2874"/>
                    <a:pt x="10800" y="2874"/>
                  </a:cubicBezTo>
                  <a:cubicBezTo>
                    <a:pt x="10759" y="2873"/>
                    <a:pt x="10719" y="2874"/>
                    <a:pt x="10679" y="2874"/>
                  </a:cubicBezTo>
                  <a:lnTo>
                    <a:pt x="10635" y="1"/>
                  </a:lnTo>
                  <a:cubicBezTo>
                    <a:pt x="10690" y="0"/>
                    <a:pt x="10745" y="-1"/>
                    <a:pt x="10800" y="0"/>
                  </a:cubicBezTo>
                  <a:cubicBezTo>
                    <a:pt x="15131" y="0"/>
                    <a:pt x="19043" y="2587"/>
                    <a:pt x="20738" y="6573"/>
                  </a:cubicBezTo>
                  <a:lnTo>
                    <a:pt x="23223" y="5516"/>
                  </a:lnTo>
                  <a:lnTo>
                    <a:pt x="21035" y="10942"/>
                  </a:lnTo>
                  <a:lnTo>
                    <a:pt x="15609" y="8754"/>
                  </a:lnTo>
                  <a:lnTo>
                    <a:pt x="18093" y="7698"/>
                  </a:lnTo>
                  <a:close/>
                </a:path>
              </a:pathLst>
            </a:custGeom>
            <a:gradFill rotWithShape="1">
              <a:gsLst>
                <a:gs pos="0">
                  <a:srgbClr val="000000"/>
                </a:gs>
                <a:gs pos="100000">
                  <a:srgbClr val="98BF1D"/>
                </a:gs>
              </a:gsLst>
              <a:lin ang="18900000" scaled="1"/>
            </a:gradFill>
            <a:ln w="9525">
              <a:noFill/>
              <a:round/>
              <a:headEnd/>
              <a:tailEnd/>
            </a:ln>
          </p:spPr>
          <p:txBody>
            <a:bodyPr/>
            <a:lstStyle/>
            <a:p>
              <a:endParaRPr lang="zh-CN" altLang="en-US"/>
            </a:p>
          </p:txBody>
        </p:sp>
        <p:sp>
          <p:nvSpPr>
            <p:cNvPr id="11285" name="AutoShape 22"/>
            <p:cNvSpPr>
              <a:spLocks noChangeArrowheads="1"/>
            </p:cNvSpPr>
            <p:nvPr/>
          </p:nvSpPr>
          <p:spPr bwMode="auto">
            <a:xfrm rot="-9425596">
              <a:off x="0" y="79"/>
              <a:ext cx="1688" cy="1664"/>
            </a:xfrm>
            <a:custGeom>
              <a:avLst/>
              <a:gdLst/>
              <a:ahLst/>
              <a:cxnLst>
                <a:cxn ang="0">
                  <a:pos x="18093" y="7698"/>
                </a:cxn>
                <a:cxn ang="0">
                  <a:pos x="10800" y="2874"/>
                </a:cxn>
                <a:cxn ang="0">
                  <a:pos x="10679" y="2874"/>
                </a:cxn>
                <a:cxn ang="0">
                  <a:pos x="10635" y="1"/>
                </a:cxn>
                <a:cxn ang="0">
                  <a:pos x="10800" y="0"/>
                </a:cxn>
                <a:cxn ang="0">
                  <a:pos x="20738" y="6573"/>
                </a:cxn>
                <a:cxn ang="0">
                  <a:pos x="23223" y="5516"/>
                </a:cxn>
                <a:cxn ang="0">
                  <a:pos x="21035" y="10942"/>
                </a:cxn>
                <a:cxn ang="0">
                  <a:pos x="15609" y="8754"/>
                </a:cxn>
                <a:cxn ang="0">
                  <a:pos x="18093" y="7698"/>
                </a:cxn>
              </a:cxnLst>
              <a:rect l="0" t="0" r="r" b="b"/>
              <a:pathLst>
                <a:path w="21600" h="21600">
                  <a:moveTo>
                    <a:pt x="18093" y="7698"/>
                  </a:moveTo>
                  <a:cubicBezTo>
                    <a:pt x="16849" y="4772"/>
                    <a:pt x="13978" y="2874"/>
                    <a:pt x="10800" y="2874"/>
                  </a:cubicBezTo>
                  <a:cubicBezTo>
                    <a:pt x="10759" y="2873"/>
                    <a:pt x="10719" y="2874"/>
                    <a:pt x="10679" y="2874"/>
                  </a:cubicBezTo>
                  <a:lnTo>
                    <a:pt x="10635" y="1"/>
                  </a:lnTo>
                  <a:cubicBezTo>
                    <a:pt x="10690" y="0"/>
                    <a:pt x="10745" y="-1"/>
                    <a:pt x="10800" y="0"/>
                  </a:cubicBezTo>
                  <a:cubicBezTo>
                    <a:pt x="15131" y="0"/>
                    <a:pt x="19043" y="2587"/>
                    <a:pt x="20738" y="6573"/>
                  </a:cubicBezTo>
                  <a:lnTo>
                    <a:pt x="23223" y="5516"/>
                  </a:lnTo>
                  <a:lnTo>
                    <a:pt x="21035" y="10942"/>
                  </a:lnTo>
                  <a:lnTo>
                    <a:pt x="15609" y="8754"/>
                  </a:lnTo>
                  <a:lnTo>
                    <a:pt x="18093" y="7698"/>
                  </a:lnTo>
                  <a:close/>
                </a:path>
              </a:pathLst>
            </a:custGeom>
            <a:gradFill rotWithShape="1">
              <a:gsLst>
                <a:gs pos="0">
                  <a:srgbClr val="000000"/>
                </a:gs>
                <a:gs pos="100000">
                  <a:srgbClr val="646ADE"/>
                </a:gs>
              </a:gsLst>
              <a:lin ang="18900000" scaled="1"/>
            </a:gradFill>
            <a:ln w="9525">
              <a:noFill/>
              <a:round/>
              <a:headEnd/>
              <a:tailEnd/>
            </a:ln>
          </p:spPr>
          <p:txBody>
            <a:bodyPr/>
            <a:lstStyle/>
            <a:p>
              <a:endParaRPr lang="zh-CN" altLang="en-US"/>
            </a:p>
          </p:txBody>
        </p:sp>
        <p:sp>
          <p:nvSpPr>
            <p:cNvPr id="11286" name="AutoShape 23"/>
            <p:cNvSpPr>
              <a:spLocks noChangeArrowheads="1"/>
            </p:cNvSpPr>
            <p:nvPr/>
          </p:nvSpPr>
          <p:spPr bwMode="auto">
            <a:xfrm rot="-4025596">
              <a:off x="61" y="12"/>
              <a:ext cx="1688" cy="1664"/>
            </a:xfrm>
            <a:custGeom>
              <a:avLst/>
              <a:gdLst/>
              <a:ahLst/>
              <a:cxnLst>
                <a:cxn ang="0">
                  <a:pos x="18093" y="7698"/>
                </a:cxn>
                <a:cxn ang="0">
                  <a:pos x="10800" y="2874"/>
                </a:cxn>
                <a:cxn ang="0">
                  <a:pos x="10679" y="2874"/>
                </a:cxn>
                <a:cxn ang="0">
                  <a:pos x="10635" y="1"/>
                </a:cxn>
                <a:cxn ang="0">
                  <a:pos x="10800" y="0"/>
                </a:cxn>
                <a:cxn ang="0">
                  <a:pos x="20738" y="6573"/>
                </a:cxn>
                <a:cxn ang="0">
                  <a:pos x="23223" y="5516"/>
                </a:cxn>
                <a:cxn ang="0">
                  <a:pos x="21035" y="10942"/>
                </a:cxn>
                <a:cxn ang="0">
                  <a:pos x="15609" y="8754"/>
                </a:cxn>
                <a:cxn ang="0">
                  <a:pos x="18093" y="7698"/>
                </a:cxn>
              </a:cxnLst>
              <a:rect l="0" t="0" r="r" b="b"/>
              <a:pathLst>
                <a:path w="21600" h="21600">
                  <a:moveTo>
                    <a:pt x="18093" y="7698"/>
                  </a:moveTo>
                  <a:cubicBezTo>
                    <a:pt x="16849" y="4772"/>
                    <a:pt x="13978" y="2874"/>
                    <a:pt x="10800" y="2874"/>
                  </a:cubicBezTo>
                  <a:cubicBezTo>
                    <a:pt x="10759" y="2873"/>
                    <a:pt x="10719" y="2874"/>
                    <a:pt x="10679" y="2874"/>
                  </a:cubicBezTo>
                  <a:lnTo>
                    <a:pt x="10635" y="1"/>
                  </a:lnTo>
                  <a:cubicBezTo>
                    <a:pt x="10690" y="0"/>
                    <a:pt x="10745" y="-1"/>
                    <a:pt x="10800" y="0"/>
                  </a:cubicBezTo>
                  <a:cubicBezTo>
                    <a:pt x="15131" y="0"/>
                    <a:pt x="19043" y="2587"/>
                    <a:pt x="20738" y="6573"/>
                  </a:cubicBezTo>
                  <a:lnTo>
                    <a:pt x="23223" y="5516"/>
                  </a:lnTo>
                  <a:lnTo>
                    <a:pt x="21035" y="10942"/>
                  </a:lnTo>
                  <a:lnTo>
                    <a:pt x="15609" y="8754"/>
                  </a:lnTo>
                  <a:lnTo>
                    <a:pt x="18093" y="7698"/>
                  </a:lnTo>
                  <a:close/>
                </a:path>
              </a:pathLst>
            </a:custGeom>
            <a:gradFill rotWithShape="1">
              <a:gsLst>
                <a:gs pos="0">
                  <a:srgbClr val="090B0B"/>
                </a:gs>
                <a:gs pos="100000">
                  <a:srgbClr val="90A8B0"/>
                </a:gs>
              </a:gsLst>
              <a:lin ang="18900000" scaled="1"/>
            </a:gradFill>
            <a:ln w="9525">
              <a:noFill/>
              <a:round/>
              <a:headEnd/>
              <a:tailEnd/>
            </a:ln>
          </p:spPr>
          <p:txBody>
            <a:bodyPr/>
            <a:lstStyle/>
            <a:p>
              <a:endParaRPr lang="zh-CN" altLang="en-US"/>
            </a:p>
          </p:txBody>
        </p:sp>
        <p:sp>
          <p:nvSpPr>
            <p:cNvPr id="11287" name="AutoShape 24"/>
            <p:cNvSpPr>
              <a:spLocks noChangeArrowheads="1"/>
            </p:cNvSpPr>
            <p:nvPr/>
          </p:nvSpPr>
          <p:spPr bwMode="auto">
            <a:xfrm rot="1374404">
              <a:off x="88" y="48"/>
              <a:ext cx="1688" cy="1664"/>
            </a:xfrm>
            <a:custGeom>
              <a:avLst/>
              <a:gdLst/>
              <a:ahLst/>
              <a:cxnLst>
                <a:cxn ang="0">
                  <a:pos x="18093" y="7698"/>
                </a:cxn>
                <a:cxn ang="0">
                  <a:pos x="10800" y="2874"/>
                </a:cxn>
                <a:cxn ang="0">
                  <a:pos x="10679" y="2874"/>
                </a:cxn>
                <a:cxn ang="0">
                  <a:pos x="10635" y="1"/>
                </a:cxn>
                <a:cxn ang="0">
                  <a:pos x="10800" y="0"/>
                </a:cxn>
                <a:cxn ang="0">
                  <a:pos x="20738" y="6573"/>
                </a:cxn>
                <a:cxn ang="0">
                  <a:pos x="23223" y="5516"/>
                </a:cxn>
                <a:cxn ang="0">
                  <a:pos x="21035" y="10942"/>
                </a:cxn>
                <a:cxn ang="0">
                  <a:pos x="15609" y="8754"/>
                </a:cxn>
                <a:cxn ang="0">
                  <a:pos x="18093" y="7698"/>
                </a:cxn>
              </a:cxnLst>
              <a:rect l="0" t="0" r="r" b="b"/>
              <a:pathLst>
                <a:path w="21600" h="21600">
                  <a:moveTo>
                    <a:pt x="18093" y="7698"/>
                  </a:moveTo>
                  <a:cubicBezTo>
                    <a:pt x="16849" y="4772"/>
                    <a:pt x="13978" y="2874"/>
                    <a:pt x="10800" y="2874"/>
                  </a:cubicBezTo>
                  <a:cubicBezTo>
                    <a:pt x="10759" y="2873"/>
                    <a:pt x="10719" y="2874"/>
                    <a:pt x="10679" y="2874"/>
                  </a:cubicBezTo>
                  <a:lnTo>
                    <a:pt x="10635" y="1"/>
                  </a:lnTo>
                  <a:cubicBezTo>
                    <a:pt x="10690" y="0"/>
                    <a:pt x="10745" y="-1"/>
                    <a:pt x="10800" y="0"/>
                  </a:cubicBezTo>
                  <a:cubicBezTo>
                    <a:pt x="15131" y="0"/>
                    <a:pt x="19043" y="2587"/>
                    <a:pt x="20738" y="6573"/>
                  </a:cubicBezTo>
                  <a:lnTo>
                    <a:pt x="23223" y="5516"/>
                  </a:lnTo>
                  <a:lnTo>
                    <a:pt x="21035" y="10942"/>
                  </a:lnTo>
                  <a:lnTo>
                    <a:pt x="15609" y="8754"/>
                  </a:lnTo>
                  <a:lnTo>
                    <a:pt x="18093" y="7698"/>
                  </a:lnTo>
                  <a:close/>
                </a:path>
              </a:pathLst>
            </a:custGeom>
            <a:gradFill rotWithShape="1">
              <a:gsLst>
                <a:gs pos="0">
                  <a:srgbClr val="000000"/>
                </a:gs>
                <a:gs pos="100000">
                  <a:srgbClr val="1BAFC3"/>
                </a:gs>
              </a:gsLst>
              <a:lin ang="18900000" scaled="1"/>
            </a:gradFill>
            <a:ln w="9525">
              <a:noFill/>
              <a:round/>
              <a:headEnd/>
              <a:tailEnd/>
            </a:ln>
          </p:spPr>
          <p:txBody>
            <a:bodyPr/>
            <a:lstStyle/>
            <a:p>
              <a:endParaRPr lang="zh-CN" altLang="en-US"/>
            </a:p>
          </p:txBody>
        </p:sp>
      </p:grpSp>
      <p:pic>
        <p:nvPicPr>
          <p:cNvPr id="11288" name="内容占位符 4"/>
          <p:cNvPicPr>
            <a:picLocks noChangeAspect="1" noChangeArrowheads="1"/>
          </p:cNvPicPr>
          <p:nvPr/>
        </p:nvPicPr>
        <p:blipFill>
          <a:blip r:embed="rId2" cstate="print"/>
          <a:srcRect/>
          <a:stretch>
            <a:fillRect/>
          </a:stretch>
        </p:blipFill>
        <p:spPr bwMode="auto">
          <a:xfrm>
            <a:off x="7235825" y="188913"/>
            <a:ext cx="1638300" cy="1057275"/>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中国荷花">
  <a:themeElements>
    <a:clrScheme name="">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AEB"/>
      </a:accent5>
      <a:accent6>
        <a:srgbClr val="179DAF"/>
      </a:accent6>
      <a:hlink>
        <a:srgbClr val="98BF1D"/>
      </a:hlink>
      <a:folHlink>
        <a:srgbClr val="90A8B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51944E"/>
      </a:dk2>
      <a:lt2>
        <a:srgbClr val="DDDDDD"/>
      </a:lt2>
      <a:accent1>
        <a:srgbClr val="646ADE"/>
      </a:accent1>
      <a:accent2>
        <a:srgbClr val="1BAFC3"/>
      </a:accent2>
      <a:accent3>
        <a:srgbClr val="FFFFFF"/>
      </a:accent3>
      <a:accent4>
        <a:srgbClr val="000000"/>
      </a:accent4>
      <a:accent5>
        <a:srgbClr val="B8BAEB"/>
      </a:accent5>
      <a:accent6>
        <a:srgbClr val="179DAF"/>
      </a:accent6>
      <a:hlink>
        <a:srgbClr val="98BF1D"/>
      </a:hlink>
      <a:folHlink>
        <a:srgbClr val="90A8B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538</Words>
  <Characters>0</Characters>
  <Application>Microsoft Office PowerPoint</Application>
  <DocSecurity>0</DocSecurity>
  <PresentationFormat>Presentación en pantalla (4:3)</PresentationFormat>
  <Lines>0</Lines>
  <Paragraphs>101</Paragraphs>
  <Slides>10</Slides>
  <Notes>0</Notes>
  <HiddenSlides>0</HiddenSlides>
  <MMClips>0</MMClips>
  <ScaleCrop>false</ScaleCrop>
  <HeadingPairs>
    <vt:vector size="6" baseType="variant">
      <vt:variant>
        <vt:lpstr>Fuentes usadas</vt:lpstr>
      </vt:variant>
      <vt:variant>
        <vt:i4>18</vt:i4>
      </vt:variant>
      <vt:variant>
        <vt:lpstr>Tema</vt:lpstr>
      </vt:variant>
      <vt:variant>
        <vt:i4>1</vt:i4>
      </vt:variant>
      <vt:variant>
        <vt:lpstr>Títulos de diapositiva</vt:lpstr>
      </vt:variant>
      <vt:variant>
        <vt:i4>10</vt:i4>
      </vt:variant>
    </vt:vector>
  </HeadingPairs>
  <TitlesOfParts>
    <vt:vector size="29" baseType="lpstr">
      <vt:lpstr>Arial</vt:lpstr>
      <vt:lpstr>宋体</vt:lpstr>
      <vt:lpstr>Wingdings</vt:lpstr>
      <vt:lpstr>Verdana</vt:lpstr>
      <vt:lpstr>Calibri</vt:lpstr>
      <vt:lpstr>LiSu</vt:lpstr>
      <vt:lpstr>Euphemia</vt:lpstr>
      <vt:lpstr>Times New Roman</vt:lpstr>
      <vt:lpstr>Arial Black</vt:lpstr>
      <vt:lpstr>Microsoft YaHei</vt:lpstr>
      <vt:lpstr>Webdings</vt:lpstr>
      <vt:lpstr>YouYuan</vt:lpstr>
      <vt:lpstr>MS Mincho</vt:lpstr>
      <vt:lpstr>Segoe Print</vt:lpstr>
      <vt:lpstr>Arial</vt:lpstr>
      <vt:lpstr>Arial</vt:lpstr>
      <vt:lpstr>Arial Unicode MS</vt:lpstr>
      <vt:lpstr>Yu Gothic</vt:lpstr>
      <vt:lpstr>中国荷花</vt:lpstr>
      <vt:lpstr>TCM in Switzerland   </vt:lpstr>
      <vt:lpstr> Content</vt:lpstr>
      <vt:lpstr>           The history of TCM in Switzerland  Before 1996 TCM was only practised by some therapists individually and was not popular at all. According to a report, in 1989 a TCM professor  called Tian Conghuo was invited by the Chinese embassy in Switzerland to treat a sick Swiss senator, and he succeeded in the treatment. This news was reported in many newspapers and medias. So TCM became famous and started to draw attention from Swiss people.             </vt:lpstr>
      <vt:lpstr>Diapositiva 4</vt:lpstr>
      <vt:lpstr>Diapositiva 5</vt:lpstr>
      <vt:lpstr>General View of the history of TCM developement in Switzerland (1)</vt:lpstr>
      <vt:lpstr>General View of the history of TCM Development in Switzerland (2)</vt:lpstr>
      <vt:lpstr>TCM Practitioners</vt:lpstr>
      <vt:lpstr>Institutions and Organizations related to traditional Chinese Medicine</vt:lpstr>
      <vt:lpstr>Advantages and Disadvantages</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TCM in Switzerland   </dc:title>
  <dc:creator>Media-PC</dc:creator>
  <cp:lastModifiedBy>Elena</cp:lastModifiedBy>
  <cp:revision>73</cp:revision>
  <dcterms:created xsi:type="dcterms:W3CDTF">2009-04-01T03:41:00Z</dcterms:created>
  <dcterms:modified xsi:type="dcterms:W3CDTF">2016-09-10T16:23:15Z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2052-10.1.0.5864</vt:lpwstr>
  </property>
</Properties>
</file>